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8" r:id="rId3"/>
    <p:sldId id="1553" r:id="rId4"/>
    <p:sldId id="257" r:id="rId5"/>
    <p:sldId id="1568" r:id="rId6"/>
    <p:sldId id="1569" r:id="rId7"/>
    <p:sldId id="1570" r:id="rId8"/>
    <p:sldId id="1543" r:id="rId9"/>
    <p:sldId id="1544" r:id="rId10"/>
    <p:sldId id="1522" r:id="rId11"/>
    <p:sldId id="1513" r:id="rId12"/>
    <p:sldId id="1554" r:id="rId13"/>
    <p:sldId id="1525" r:id="rId14"/>
    <p:sldId id="1514" r:id="rId15"/>
    <p:sldId id="1556" r:id="rId16"/>
    <p:sldId id="1560" r:id="rId17"/>
    <p:sldId id="1561" r:id="rId18"/>
    <p:sldId id="1562" r:id="rId19"/>
    <p:sldId id="1563" r:id="rId20"/>
    <p:sldId id="1564" r:id="rId21"/>
    <p:sldId id="1565" r:id="rId22"/>
    <p:sldId id="1559" r:id="rId23"/>
    <p:sldId id="1555" r:id="rId24"/>
    <p:sldId id="832" r:id="rId25"/>
    <p:sldId id="844" r:id="rId26"/>
    <p:sldId id="837" r:id="rId27"/>
    <p:sldId id="839" r:id="rId28"/>
    <p:sldId id="847" r:id="rId29"/>
    <p:sldId id="836" r:id="rId30"/>
    <p:sldId id="1566" r:id="rId31"/>
    <p:sldId id="1557" r:id="rId32"/>
    <p:sldId id="1094" r:id="rId33"/>
    <p:sldId id="1096" r:id="rId34"/>
    <p:sldId id="1549" r:id="rId35"/>
    <p:sldId id="1116" r:id="rId36"/>
    <p:sldId id="1122" r:id="rId37"/>
    <p:sldId id="266" r:id="rId38"/>
    <p:sldId id="260" r:id="rId39"/>
    <p:sldId id="1118" r:id="rId40"/>
    <p:sldId id="1121" r:id="rId41"/>
    <p:sldId id="110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94660"/>
  </p:normalViewPr>
  <p:slideViewPr>
    <p:cSldViewPr snapToGrid="0">
      <p:cViewPr varScale="1">
        <p:scale>
          <a:sx n="59" d="100"/>
          <a:sy n="59" d="100"/>
        </p:scale>
        <p:origin x="1232"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4.xml.rels><?xml version="1.0" encoding="UTF-8" standalone="yes"?>
<Relationships xmlns="http://schemas.openxmlformats.org/package/2006/relationships"><Relationship Id="rId1" Type="http://schemas.openxmlformats.org/officeDocument/2006/relationships/image" Target="../media/image41.jpg"/></Relationships>
</file>

<file path=ppt/diagrams/_rels/drawing4.xml.rels><?xml version="1.0" encoding="UTF-8" standalone="yes"?>
<Relationships xmlns="http://schemas.openxmlformats.org/package/2006/relationships"><Relationship Id="rId1" Type="http://schemas.openxmlformats.org/officeDocument/2006/relationships/image" Target="../media/image4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1365B0-02FC-417D-9CC7-3D777C7CBFF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15397BC1-4CDD-480F-932C-C8B05E986915}">
      <dgm:prSet/>
      <dgm:spPr/>
      <dgm:t>
        <a:bodyPr/>
        <a:lstStyle/>
        <a:p>
          <a:r>
            <a:rPr lang="en-US" dirty="0"/>
            <a:t>Strategic and Governance oversight</a:t>
          </a:r>
          <a:endParaRPr lang="en-GB" dirty="0"/>
        </a:p>
      </dgm:t>
    </dgm:pt>
    <dgm:pt modelId="{58DBF337-4617-4993-A92C-DC7DEBE85320}" type="parTrans" cxnId="{9C2BAC2F-ED8C-47B4-8554-E92C80E2DDAB}">
      <dgm:prSet/>
      <dgm:spPr/>
      <dgm:t>
        <a:bodyPr/>
        <a:lstStyle/>
        <a:p>
          <a:endParaRPr lang="en-GB"/>
        </a:p>
      </dgm:t>
    </dgm:pt>
    <dgm:pt modelId="{D5EE4577-1EC0-4336-85C7-1E7148478E94}" type="sibTrans" cxnId="{9C2BAC2F-ED8C-47B4-8554-E92C80E2DDAB}">
      <dgm:prSet/>
      <dgm:spPr/>
      <dgm:t>
        <a:bodyPr/>
        <a:lstStyle/>
        <a:p>
          <a:endParaRPr lang="en-GB"/>
        </a:p>
      </dgm:t>
    </dgm:pt>
    <dgm:pt modelId="{96B14B1A-4A4F-4F29-8F46-E62DD53A6933}">
      <dgm:prSet/>
      <dgm:spPr/>
      <dgm:t>
        <a:bodyPr/>
        <a:lstStyle/>
        <a:p>
          <a:r>
            <a:rPr lang="en-US" dirty="0"/>
            <a:t>English Hub Board</a:t>
          </a:r>
          <a:endParaRPr lang="en-GB" dirty="0"/>
        </a:p>
      </dgm:t>
    </dgm:pt>
    <dgm:pt modelId="{383D9EDE-AB4E-4A49-9083-D1C9CF2556D2}" type="parTrans" cxnId="{ED08C420-1BE0-4925-9919-C0A1B59A6B8D}">
      <dgm:prSet/>
      <dgm:spPr/>
      <dgm:t>
        <a:bodyPr/>
        <a:lstStyle/>
        <a:p>
          <a:endParaRPr lang="en-GB"/>
        </a:p>
      </dgm:t>
    </dgm:pt>
    <dgm:pt modelId="{FE716E75-3994-414A-A195-85FE66715337}" type="sibTrans" cxnId="{ED08C420-1BE0-4925-9919-C0A1B59A6B8D}">
      <dgm:prSet/>
      <dgm:spPr/>
      <dgm:t>
        <a:bodyPr/>
        <a:lstStyle/>
        <a:p>
          <a:endParaRPr lang="en-GB"/>
        </a:p>
      </dgm:t>
    </dgm:pt>
    <dgm:pt modelId="{AC0F323F-A9B0-4C83-BAB9-03FDF4C92CEA}">
      <dgm:prSet/>
      <dgm:spPr/>
      <dgm:t>
        <a:bodyPr/>
        <a:lstStyle/>
        <a:p>
          <a:r>
            <a:rPr lang="en-US" dirty="0"/>
            <a:t>Hub Strategic Lead - Helen Crowther </a:t>
          </a:r>
          <a:endParaRPr lang="en-GB" dirty="0"/>
        </a:p>
      </dgm:t>
    </dgm:pt>
    <dgm:pt modelId="{1AA92D50-BC36-4183-B43E-74211DED1202}" type="parTrans" cxnId="{78A00FF2-8A8F-40EF-BAFB-76F05DF0FD23}">
      <dgm:prSet/>
      <dgm:spPr/>
      <dgm:t>
        <a:bodyPr/>
        <a:lstStyle/>
        <a:p>
          <a:endParaRPr lang="en-GB"/>
        </a:p>
      </dgm:t>
    </dgm:pt>
    <dgm:pt modelId="{E01388D8-8881-4E24-A97D-7EF4FB59D2E8}" type="sibTrans" cxnId="{78A00FF2-8A8F-40EF-BAFB-76F05DF0FD23}">
      <dgm:prSet/>
      <dgm:spPr/>
      <dgm:t>
        <a:bodyPr/>
        <a:lstStyle/>
        <a:p>
          <a:endParaRPr lang="en-GB"/>
        </a:p>
      </dgm:t>
    </dgm:pt>
    <dgm:pt modelId="{DB98BA8C-C88C-46A2-9354-A7F39869D489}" type="pres">
      <dgm:prSet presAssocID="{B91365B0-02FC-417D-9CC7-3D777C7CBFFF}" presName="Name0" presStyleCnt="0">
        <dgm:presLayoutVars>
          <dgm:dir/>
          <dgm:animLvl val="lvl"/>
          <dgm:resizeHandles val="exact"/>
        </dgm:presLayoutVars>
      </dgm:prSet>
      <dgm:spPr/>
    </dgm:pt>
    <dgm:pt modelId="{7A876D0C-C5E8-4BCA-A367-A8CA7D29FEFF}" type="pres">
      <dgm:prSet presAssocID="{15397BC1-4CDD-480F-932C-C8B05E986915}" presName="composite" presStyleCnt="0"/>
      <dgm:spPr/>
    </dgm:pt>
    <dgm:pt modelId="{7FE76F8C-1F17-49B1-A888-DB307E9C2D54}" type="pres">
      <dgm:prSet presAssocID="{15397BC1-4CDD-480F-932C-C8B05E986915}" presName="parTx" presStyleLbl="alignNode1" presStyleIdx="0" presStyleCnt="1" custLinFactNeighborX="208" custLinFactNeighborY="8879">
        <dgm:presLayoutVars>
          <dgm:chMax val="0"/>
          <dgm:chPref val="0"/>
          <dgm:bulletEnabled val="1"/>
        </dgm:presLayoutVars>
      </dgm:prSet>
      <dgm:spPr/>
    </dgm:pt>
    <dgm:pt modelId="{43AC9EF8-9DB2-45DC-8111-AE293BA9B688}" type="pres">
      <dgm:prSet presAssocID="{15397BC1-4CDD-480F-932C-C8B05E986915}" presName="desTx" presStyleLbl="alignAccFollowNode1" presStyleIdx="0" presStyleCnt="1">
        <dgm:presLayoutVars>
          <dgm:bulletEnabled val="1"/>
        </dgm:presLayoutVars>
      </dgm:prSet>
      <dgm:spPr/>
    </dgm:pt>
  </dgm:ptLst>
  <dgm:cxnLst>
    <dgm:cxn modelId="{ED08C420-1BE0-4925-9919-C0A1B59A6B8D}" srcId="{15397BC1-4CDD-480F-932C-C8B05E986915}" destId="{96B14B1A-4A4F-4F29-8F46-E62DD53A6933}" srcOrd="0" destOrd="0" parTransId="{383D9EDE-AB4E-4A49-9083-D1C9CF2556D2}" sibTransId="{FE716E75-3994-414A-A195-85FE66715337}"/>
    <dgm:cxn modelId="{9C2BAC2F-ED8C-47B4-8554-E92C80E2DDAB}" srcId="{B91365B0-02FC-417D-9CC7-3D777C7CBFFF}" destId="{15397BC1-4CDD-480F-932C-C8B05E986915}" srcOrd="0" destOrd="0" parTransId="{58DBF337-4617-4993-A92C-DC7DEBE85320}" sibTransId="{D5EE4577-1EC0-4336-85C7-1E7148478E94}"/>
    <dgm:cxn modelId="{CDF2DC6E-D573-48EA-BA70-8D5FDFDCA8B8}" type="presOf" srcId="{AC0F323F-A9B0-4C83-BAB9-03FDF4C92CEA}" destId="{43AC9EF8-9DB2-45DC-8111-AE293BA9B688}" srcOrd="0" destOrd="1" presId="urn:microsoft.com/office/officeart/2005/8/layout/hList1"/>
    <dgm:cxn modelId="{AD4BA154-D14A-418F-9ADE-28A51966316B}" type="presOf" srcId="{15397BC1-4CDD-480F-932C-C8B05E986915}" destId="{7FE76F8C-1F17-49B1-A888-DB307E9C2D54}" srcOrd="0" destOrd="0" presId="urn:microsoft.com/office/officeart/2005/8/layout/hList1"/>
    <dgm:cxn modelId="{E32FD8AD-DFF5-4589-B38C-DD5778C2CD9C}" type="presOf" srcId="{B91365B0-02FC-417D-9CC7-3D777C7CBFFF}" destId="{DB98BA8C-C88C-46A2-9354-A7F39869D489}" srcOrd="0" destOrd="0" presId="urn:microsoft.com/office/officeart/2005/8/layout/hList1"/>
    <dgm:cxn modelId="{7C88E0B7-5569-4729-9D2B-D32948B72B2D}" type="presOf" srcId="{96B14B1A-4A4F-4F29-8F46-E62DD53A6933}" destId="{43AC9EF8-9DB2-45DC-8111-AE293BA9B688}" srcOrd="0" destOrd="0" presId="urn:microsoft.com/office/officeart/2005/8/layout/hList1"/>
    <dgm:cxn modelId="{78A00FF2-8A8F-40EF-BAFB-76F05DF0FD23}" srcId="{15397BC1-4CDD-480F-932C-C8B05E986915}" destId="{AC0F323F-A9B0-4C83-BAB9-03FDF4C92CEA}" srcOrd="1" destOrd="0" parTransId="{1AA92D50-BC36-4183-B43E-74211DED1202}" sibTransId="{E01388D8-8881-4E24-A97D-7EF4FB59D2E8}"/>
    <dgm:cxn modelId="{1941E73E-6117-4AB4-92E3-0B5CA18B0D63}" type="presParOf" srcId="{DB98BA8C-C88C-46A2-9354-A7F39869D489}" destId="{7A876D0C-C5E8-4BCA-A367-A8CA7D29FEFF}" srcOrd="0" destOrd="0" presId="urn:microsoft.com/office/officeart/2005/8/layout/hList1"/>
    <dgm:cxn modelId="{693C2AED-3978-4717-AFDD-E80963B406D2}" type="presParOf" srcId="{7A876D0C-C5E8-4BCA-A367-A8CA7D29FEFF}" destId="{7FE76F8C-1F17-49B1-A888-DB307E9C2D54}" srcOrd="0" destOrd="0" presId="urn:microsoft.com/office/officeart/2005/8/layout/hList1"/>
    <dgm:cxn modelId="{F3F77383-545C-44A6-BAD1-ECC9ABE40B37}" type="presParOf" srcId="{7A876D0C-C5E8-4BCA-A367-A8CA7D29FEFF}" destId="{43AC9EF8-9DB2-45DC-8111-AE293BA9B688}"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CF80D6-B1B2-4E78-86A7-C5FBFC8D7FD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3C109404-4F6D-4855-96EB-FAF18AB18D21}">
      <dgm:prSet/>
      <dgm:spPr/>
      <dgm:t>
        <a:bodyPr/>
        <a:lstStyle/>
        <a:p>
          <a:r>
            <a:rPr lang="en-US"/>
            <a:t>Delivery Leadership Team</a:t>
          </a:r>
          <a:endParaRPr lang="en-GB"/>
        </a:p>
      </dgm:t>
    </dgm:pt>
    <dgm:pt modelId="{278C3D14-81B6-49AB-A407-D66584909DDD}" type="parTrans" cxnId="{71321B3F-7A12-449F-92E1-2069E67F2B0A}">
      <dgm:prSet/>
      <dgm:spPr/>
      <dgm:t>
        <a:bodyPr/>
        <a:lstStyle/>
        <a:p>
          <a:endParaRPr lang="en-GB"/>
        </a:p>
      </dgm:t>
    </dgm:pt>
    <dgm:pt modelId="{C3EB75C5-6D36-4870-AE2F-A8FE5ED5F2E7}" type="sibTrans" cxnId="{71321B3F-7A12-449F-92E1-2069E67F2B0A}">
      <dgm:prSet/>
      <dgm:spPr/>
      <dgm:t>
        <a:bodyPr/>
        <a:lstStyle/>
        <a:p>
          <a:endParaRPr lang="en-GB"/>
        </a:p>
      </dgm:t>
    </dgm:pt>
    <dgm:pt modelId="{CA249666-8FDC-4639-B517-3B38DCD19A4F}">
      <dgm:prSet/>
      <dgm:spPr/>
      <dgm:t>
        <a:bodyPr/>
        <a:lstStyle/>
        <a:p>
          <a:r>
            <a:rPr lang="en-US" dirty="0"/>
            <a:t>Hub Lead - Adam Harris</a:t>
          </a:r>
          <a:endParaRPr lang="en-GB" dirty="0"/>
        </a:p>
      </dgm:t>
    </dgm:pt>
    <dgm:pt modelId="{E6E4FDB6-BD41-4B84-A81D-2060B9E37025}" type="parTrans" cxnId="{BEE04395-D75F-4281-9CA7-0B1CFADAFAAB}">
      <dgm:prSet/>
      <dgm:spPr/>
      <dgm:t>
        <a:bodyPr/>
        <a:lstStyle/>
        <a:p>
          <a:endParaRPr lang="en-GB"/>
        </a:p>
      </dgm:t>
    </dgm:pt>
    <dgm:pt modelId="{8144DC24-82B3-4E40-AE97-4FC74EA93EAE}" type="sibTrans" cxnId="{BEE04395-D75F-4281-9CA7-0B1CFADAFAAB}">
      <dgm:prSet/>
      <dgm:spPr/>
      <dgm:t>
        <a:bodyPr/>
        <a:lstStyle/>
        <a:p>
          <a:endParaRPr lang="en-GB"/>
        </a:p>
      </dgm:t>
    </dgm:pt>
    <dgm:pt modelId="{27EEB2F1-DC95-4147-82D6-2E23DA2B8D51}">
      <dgm:prSet/>
      <dgm:spPr/>
      <dgm:t>
        <a:bodyPr/>
        <a:lstStyle/>
        <a:p>
          <a:r>
            <a:rPr lang="en-US" dirty="0"/>
            <a:t>Deputy Hub Lead – Lianne De Villiers </a:t>
          </a:r>
          <a:endParaRPr lang="en-GB" dirty="0"/>
        </a:p>
      </dgm:t>
    </dgm:pt>
    <dgm:pt modelId="{B9E390CF-EB00-48CD-A4F7-DB4BC09CC583}" type="parTrans" cxnId="{BB3C01B2-95EE-4FEA-B32A-60B0ED93453C}">
      <dgm:prSet/>
      <dgm:spPr/>
      <dgm:t>
        <a:bodyPr/>
        <a:lstStyle/>
        <a:p>
          <a:endParaRPr lang="en-GB"/>
        </a:p>
      </dgm:t>
    </dgm:pt>
    <dgm:pt modelId="{77D4F4DD-9BFA-4D97-86C1-1215808322DA}" type="sibTrans" cxnId="{BB3C01B2-95EE-4FEA-B32A-60B0ED93453C}">
      <dgm:prSet/>
      <dgm:spPr/>
      <dgm:t>
        <a:bodyPr/>
        <a:lstStyle/>
        <a:p>
          <a:endParaRPr lang="en-GB"/>
        </a:p>
      </dgm:t>
    </dgm:pt>
    <dgm:pt modelId="{6AEEAF48-A97D-4E7E-91CD-ADF983E09277}" type="pres">
      <dgm:prSet presAssocID="{01CF80D6-B1B2-4E78-86A7-C5FBFC8D7FDA}" presName="Name0" presStyleCnt="0">
        <dgm:presLayoutVars>
          <dgm:dir/>
          <dgm:animLvl val="lvl"/>
          <dgm:resizeHandles val="exact"/>
        </dgm:presLayoutVars>
      </dgm:prSet>
      <dgm:spPr/>
    </dgm:pt>
    <dgm:pt modelId="{9A26F8BC-364D-4C02-A1A0-987CED948257}" type="pres">
      <dgm:prSet presAssocID="{3C109404-4F6D-4855-96EB-FAF18AB18D21}" presName="composite" presStyleCnt="0"/>
      <dgm:spPr/>
    </dgm:pt>
    <dgm:pt modelId="{D1F04323-1BF8-4635-93DD-651D1B5CF19A}" type="pres">
      <dgm:prSet presAssocID="{3C109404-4F6D-4855-96EB-FAF18AB18D21}" presName="parTx" presStyleLbl="alignNode1" presStyleIdx="0" presStyleCnt="1">
        <dgm:presLayoutVars>
          <dgm:chMax val="0"/>
          <dgm:chPref val="0"/>
          <dgm:bulletEnabled val="1"/>
        </dgm:presLayoutVars>
      </dgm:prSet>
      <dgm:spPr/>
    </dgm:pt>
    <dgm:pt modelId="{E4D4DD4A-4B4A-44B9-A6BE-ABDA983C2BDA}" type="pres">
      <dgm:prSet presAssocID="{3C109404-4F6D-4855-96EB-FAF18AB18D21}" presName="desTx" presStyleLbl="alignAccFollowNode1" presStyleIdx="0" presStyleCnt="1" custLinFactNeighborY="-3336">
        <dgm:presLayoutVars>
          <dgm:bulletEnabled val="1"/>
        </dgm:presLayoutVars>
      </dgm:prSet>
      <dgm:spPr/>
    </dgm:pt>
  </dgm:ptLst>
  <dgm:cxnLst>
    <dgm:cxn modelId="{F08BFD05-9925-46D5-9B8E-D6B5490EB0AD}" type="presOf" srcId="{3C109404-4F6D-4855-96EB-FAF18AB18D21}" destId="{D1F04323-1BF8-4635-93DD-651D1B5CF19A}" srcOrd="0" destOrd="0" presId="urn:microsoft.com/office/officeart/2005/8/layout/hList1"/>
    <dgm:cxn modelId="{71321B3F-7A12-449F-92E1-2069E67F2B0A}" srcId="{01CF80D6-B1B2-4E78-86A7-C5FBFC8D7FDA}" destId="{3C109404-4F6D-4855-96EB-FAF18AB18D21}" srcOrd="0" destOrd="0" parTransId="{278C3D14-81B6-49AB-A407-D66584909DDD}" sibTransId="{C3EB75C5-6D36-4870-AE2F-A8FE5ED5F2E7}"/>
    <dgm:cxn modelId="{5967515F-7A0A-4EE5-99DE-E32B9290E8E4}" type="presOf" srcId="{27EEB2F1-DC95-4147-82D6-2E23DA2B8D51}" destId="{E4D4DD4A-4B4A-44B9-A6BE-ABDA983C2BDA}" srcOrd="0" destOrd="1" presId="urn:microsoft.com/office/officeart/2005/8/layout/hList1"/>
    <dgm:cxn modelId="{BEE04395-D75F-4281-9CA7-0B1CFADAFAAB}" srcId="{3C109404-4F6D-4855-96EB-FAF18AB18D21}" destId="{CA249666-8FDC-4639-B517-3B38DCD19A4F}" srcOrd="0" destOrd="0" parTransId="{E6E4FDB6-BD41-4B84-A81D-2060B9E37025}" sibTransId="{8144DC24-82B3-4E40-AE97-4FC74EA93EAE}"/>
    <dgm:cxn modelId="{64C1079C-4A84-49B4-B709-CBB4D16B7201}" type="presOf" srcId="{01CF80D6-B1B2-4E78-86A7-C5FBFC8D7FDA}" destId="{6AEEAF48-A97D-4E7E-91CD-ADF983E09277}" srcOrd="0" destOrd="0" presId="urn:microsoft.com/office/officeart/2005/8/layout/hList1"/>
    <dgm:cxn modelId="{BB3C01B2-95EE-4FEA-B32A-60B0ED93453C}" srcId="{3C109404-4F6D-4855-96EB-FAF18AB18D21}" destId="{27EEB2F1-DC95-4147-82D6-2E23DA2B8D51}" srcOrd="1" destOrd="0" parTransId="{B9E390CF-EB00-48CD-A4F7-DB4BC09CC583}" sibTransId="{77D4F4DD-9BFA-4D97-86C1-1215808322DA}"/>
    <dgm:cxn modelId="{1731A5D6-AF7F-446A-AC4A-94A73C1275F1}" type="presOf" srcId="{CA249666-8FDC-4639-B517-3B38DCD19A4F}" destId="{E4D4DD4A-4B4A-44B9-A6BE-ABDA983C2BDA}" srcOrd="0" destOrd="0" presId="urn:microsoft.com/office/officeart/2005/8/layout/hList1"/>
    <dgm:cxn modelId="{C74732EC-1A87-4346-A798-49A8505742D9}" type="presParOf" srcId="{6AEEAF48-A97D-4E7E-91CD-ADF983E09277}" destId="{9A26F8BC-364D-4C02-A1A0-987CED948257}" srcOrd="0" destOrd="0" presId="urn:microsoft.com/office/officeart/2005/8/layout/hList1"/>
    <dgm:cxn modelId="{F0F7DDEF-E0AB-4438-9829-6530755D8F71}" type="presParOf" srcId="{9A26F8BC-364D-4C02-A1A0-987CED948257}" destId="{D1F04323-1BF8-4635-93DD-651D1B5CF19A}" srcOrd="0" destOrd="0" presId="urn:microsoft.com/office/officeart/2005/8/layout/hList1"/>
    <dgm:cxn modelId="{AE6D0DC2-AA25-4142-AEB4-B163D848CCFF}" type="presParOf" srcId="{9A26F8BC-364D-4C02-A1A0-987CED948257}" destId="{E4D4DD4A-4B4A-44B9-A6BE-ABDA983C2BDA}" srcOrd="1" destOrd="0" presId="urn:microsoft.com/office/officeart/2005/8/layout/h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A11DE7-E6E6-4DF3-A7A6-706B925F07E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617C2F53-F976-4BFC-8CB3-DF0248331426}">
      <dgm:prSet/>
      <dgm:spPr/>
      <dgm:t>
        <a:bodyPr/>
        <a:lstStyle/>
        <a:p>
          <a:r>
            <a:rPr lang="en-US" dirty="0"/>
            <a:t>Delivery and Administrative Team</a:t>
          </a:r>
          <a:endParaRPr lang="en-GB" dirty="0"/>
        </a:p>
      </dgm:t>
    </dgm:pt>
    <dgm:pt modelId="{0804AE67-6F79-4B47-8ACD-79D3B982C7C4}" type="parTrans" cxnId="{5B194689-CE9F-4FD8-8AFE-616DA3F41BC0}">
      <dgm:prSet/>
      <dgm:spPr/>
      <dgm:t>
        <a:bodyPr/>
        <a:lstStyle/>
        <a:p>
          <a:endParaRPr lang="en-GB"/>
        </a:p>
      </dgm:t>
    </dgm:pt>
    <dgm:pt modelId="{6AC2B7C9-0393-44C5-BF89-6296C1D8DF14}" type="sibTrans" cxnId="{5B194689-CE9F-4FD8-8AFE-616DA3F41BC0}">
      <dgm:prSet/>
      <dgm:spPr/>
      <dgm:t>
        <a:bodyPr/>
        <a:lstStyle/>
        <a:p>
          <a:endParaRPr lang="en-GB"/>
        </a:p>
      </dgm:t>
    </dgm:pt>
    <dgm:pt modelId="{FED50395-77EA-4069-ADE5-86845F47226E}">
      <dgm:prSet/>
      <dgm:spPr/>
      <dgm:t>
        <a:bodyPr/>
        <a:lstStyle/>
        <a:p>
          <a:r>
            <a:rPr lang="en-US" dirty="0"/>
            <a:t>14 Literacy specialists   </a:t>
          </a:r>
          <a:endParaRPr lang="en-GB" dirty="0"/>
        </a:p>
      </dgm:t>
    </dgm:pt>
    <dgm:pt modelId="{B4348B03-0AD4-4458-A998-D97AE4D6C14E}" type="parTrans" cxnId="{B58E4855-8B5F-46B2-A057-9EAA4AF00F66}">
      <dgm:prSet/>
      <dgm:spPr/>
      <dgm:t>
        <a:bodyPr/>
        <a:lstStyle/>
        <a:p>
          <a:endParaRPr lang="en-GB"/>
        </a:p>
      </dgm:t>
    </dgm:pt>
    <dgm:pt modelId="{35D4CF63-0AD2-49DA-996C-C9440E981511}" type="sibTrans" cxnId="{B58E4855-8B5F-46B2-A057-9EAA4AF00F66}">
      <dgm:prSet/>
      <dgm:spPr/>
      <dgm:t>
        <a:bodyPr/>
        <a:lstStyle/>
        <a:p>
          <a:endParaRPr lang="en-GB"/>
        </a:p>
      </dgm:t>
    </dgm:pt>
    <dgm:pt modelId="{3827AEBE-B1FF-410C-866A-FC0DF2969EA4}">
      <dgm:prSet/>
      <dgm:spPr/>
      <dgm:t>
        <a:bodyPr/>
        <a:lstStyle/>
        <a:p>
          <a:r>
            <a:rPr lang="en-US" dirty="0"/>
            <a:t>2 admin support 1 Finance support </a:t>
          </a:r>
          <a:endParaRPr lang="en-GB" dirty="0"/>
        </a:p>
      </dgm:t>
    </dgm:pt>
    <dgm:pt modelId="{BE7B8058-FF4E-46BA-AA75-A0F0962A5A35}" type="parTrans" cxnId="{8192D8B6-F9DD-4E53-AA3F-C3EA226EE2A0}">
      <dgm:prSet/>
      <dgm:spPr/>
      <dgm:t>
        <a:bodyPr/>
        <a:lstStyle/>
        <a:p>
          <a:endParaRPr lang="en-GB"/>
        </a:p>
      </dgm:t>
    </dgm:pt>
    <dgm:pt modelId="{04ABC49A-2D33-4BD8-BB9E-212D04C18BDA}" type="sibTrans" cxnId="{8192D8B6-F9DD-4E53-AA3F-C3EA226EE2A0}">
      <dgm:prSet/>
      <dgm:spPr/>
      <dgm:t>
        <a:bodyPr/>
        <a:lstStyle/>
        <a:p>
          <a:endParaRPr lang="en-GB"/>
        </a:p>
      </dgm:t>
    </dgm:pt>
    <dgm:pt modelId="{07C2A642-330A-4869-882A-35EF89953F1C}">
      <dgm:prSet/>
      <dgm:spPr/>
      <dgm:t>
        <a:bodyPr/>
        <a:lstStyle/>
        <a:p>
          <a:r>
            <a:rPr lang="en-US" dirty="0"/>
            <a:t>6 Auditors  </a:t>
          </a:r>
          <a:endParaRPr lang="en-GB" dirty="0"/>
        </a:p>
      </dgm:t>
    </dgm:pt>
    <dgm:pt modelId="{BB2A83D4-BE0F-43E8-9934-736D11A7CF96}" type="parTrans" cxnId="{F542C77B-4BCA-492C-B575-A6CE6B9CD759}">
      <dgm:prSet/>
      <dgm:spPr/>
      <dgm:t>
        <a:bodyPr/>
        <a:lstStyle/>
        <a:p>
          <a:endParaRPr lang="en-GB"/>
        </a:p>
      </dgm:t>
    </dgm:pt>
    <dgm:pt modelId="{1B16921F-2824-440F-B923-E405EF5A9B59}" type="sibTrans" cxnId="{F542C77B-4BCA-492C-B575-A6CE6B9CD759}">
      <dgm:prSet/>
      <dgm:spPr/>
      <dgm:t>
        <a:bodyPr/>
        <a:lstStyle/>
        <a:p>
          <a:endParaRPr lang="en-GB"/>
        </a:p>
      </dgm:t>
    </dgm:pt>
    <dgm:pt modelId="{9F6DA259-F2C9-409E-AFD0-6D67FFD301B8}" type="pres">
      <dgm:prSet presAssocID="{63A11DE7-E6E6-4DF3-A7A6-706B925F07EA}" presName="Name0" presStyleCnt="0">
        <dgm:presLayoutVars>
          <dgm:dir/>
          <dgm:animLvl val="lvl"/>
          <dgm:resizeHandles val="exact"/>
        </dgm:presLayoutVars>
      </dgm:prSet>
      <dgm:spPr/>
    </dgm:pt>
    <dgm:pt modelId="{9F112D00-E24C-49D7-A452-3B71F7BB4D79}" type="pres">
      <dgm:prSet presAssocID="{617C2F53-F976-4BFC-8CB3-DF0248331426}" presName="composite" presStyleCnt="0"/>
      <dgm:spPr/>
    </dgm:pt>
    <dgm:pt modelId="{039A62EA-4B22-4C72-A254-87CE310BE106}" type="pres">
      <dgm:prSet presAssocID="{617C2F53-F976-4BFC-8CB3-DF0248331426}" presName="parTx" presStyleLbl="alignNode1" presStyleIdx="0" presStyleCnt="1">
        <dgm:presLayoutVars>
          <dgm:chMax val="0"/>
          <dgm:chPref val="0"/>
          <dgm:bulletEnabled val="1"/>
        </dgm:presLayoutVars>
      </dgm:prSet>
      <dgm:spPr/>
    </dgm:pt>
    <dgm:pt modelId="{0244FCA4-2706-471D-8C0E-7AB63B4C663A}" type="pres">
      <dgm:prSet presAssocID="{617C2F53-F976-4BFC-8CB3-DF0248331426}" presName="desTx" presStyleLbl="alignAccFollowNode1" presStyleIdx="0" presStyleCnt="1" custLinFactNeighborY="34195">
        <dgm:presLayoutVars>
          <dgm:bulletEnabled val="1"/>
        </dgm:presLayoutVars>
      </dgm:prSet>
      <dgm:spPr/>
    </dgm:pt>
  </dgm:ptLst>
  <dgm:cxnLst>
    <dgm:cxn modelId="{9893F22B-45F4-4088-A0DA-F589D307820E}" type="presOf" srcId="{63A11DE7-E6E6-4DF3-A7A6-706B925F07EA}" destId="{9F6DA259-F2C9-409E-AFD0-6D67FFD301B8}" srcOrd="0" destOrd="0" presId="urn:microsoft.com/office/officeart/2005/8/layout/hList1"/>
    <dgm:cxn modelId="{B58E4855-8B5F-46B2-A057-9EAA4AF00F66}" srcId="{617C2F53-F976-4BFC-8CB3-DF0248331426}" destId="{FED50395-77EA-4069-ADE5-86845F47226E}" srcOrd="0" destOrd="0" parTransId="{B4348B03-0AD4-4458-A998-D97AE4D6C14E}" sibTransId="{35D4CF63-0AD2-49DA-996C-C9440E981511}"/>
    <dgm:cxn modelId="{F542C77B-4BCA-492C-B575-A6CE6B9CD759}" srcId="{617C2F53-F976-4BFC-8CB3-DF0248331426}" destId="{07C2A642-330A-4869-882A-35EF89953F1C}" srcOrd="1" destOrd="0" parTransId="{BB2A83D4-BE0F-43E8-9934-736D11A7CF96}" sibTransId="{1B16921F-2824-440F-B923-E405EF5A9B59}"/>
    <dgm:cxn modelId="{5B194689-CE9F-4FD8-8AFE-616DA3F41BC0}" srcId="{63A11DE7-E6E6-4DF3-A7A6-706B925F07EA}" destId="{617C2F53-F976-4BFC-8CB3-DF0248331426}" srcOrd="0" destOrd="0" parTransId="{0804AE67-6F79-4B47-8ACD-79D3B982C7C4}" sibTransId="{6AC2B7C9-0393-44C5-BF89-6296C1D8DF14}"/>
    <dgm:cxn modelId="{E8BE788D-31D4-478D-A266-FA98E597FFF7}" type="presOf" srcId="{3827AEBE-B1FF-410C-866A-FC0DF2969EA4}" destId="{0244FCA4-2706-471D-8C0E-7AB63B4C663A}" srcOrd="0" destOrd="2" presId="urn:microsoft.com/office/officeart/2005/8/layout/hList1"/>
    <dgm:cxn modelId="{8192D8B6-F9DD-4E53-AA3F-C3EA226EE2A0}" srcId="{617C2F53-F976-4BFC-8CB3-DF0248331426}" destId="{3827AEBE-B1FF-410C-866A-FC0DF2969EA4}" srcOrd="2" destOrd="0" parTransId="{BE7B8058-FF4E-46BA-AA75-A0F0962A5A35}" sibTransId="{04ABC49A-2D33-4BD8-BB9E-212D04C18BDA}"/>
    <dgm:cxn modelId="{ACC689B9-F77B-42DA-86EF-540D63667680}" type="presOf" srcId="{617C2F53-F976-4BFC-8CB3-DF0248331426}" destId="{039A62EA-4B22-4C72-A254-87CE310BE106}" srcOrd="0" destOrd="0" presId="urn:microsoft.com/office/officeart/2005/8/layout/hList1"/>
    <dgm:cxn modelId="{7D5CA0D0-863E-4A6B-885D-D3535107F64B}" type="presOf" srcId="{FED50395-77EA-4069-ADE5-86845F47226E}" destId="{0244FCA4-2706-471D-8C0E-7AB63B4C663A}" srcOrd="0" destOrd="0" presId="urn:microsoft.com/office/officeart/2005/8/layout/hList1"/>
    <dgm:cxn modelId="{905A39DD-9656-4BEF-A200-2FE61808966E}" type="presOf" srcId="{07C2A642-330A-4869-882A-35EF89953F1C}" destId="{0244FCA4-2706-471D-8C0E-7AB63B4C663A}" srcOrd="0" destOrd="1" presId="urn:microsoft.com/office/officeart/2005/8/layout/hList1"/>
    <dgm:cxn modelId="{103D91A1-6D50-4C8F-A580-46EB2A8A7D45}" type="presParOf" srcId="{9F6DA259-F2C9-409E-AFD0-6D67FFD301B8}" destId="{9F112D00-E24C-49D7-A452-3B71F7BB4D79}" srcOrd="0" destOrd="0" presId="urn:microsoft.com/office/officeart/2005/8/layout/hList1"/>
    <dgm:cxn modelId="{CC962226-EA8A-4F1A-8DDA-057DFCD25A7F}" type="presParOf" srcId="{9F112D00-E24C-49D7-A452-3B71F7BB4D79}" destId="{039A62EA-4B22-4C72-A254-87CE310BE106}" srcOrd="0" destOrd="0" presId="urn:microsoft.com/office/officeart/2005/8/layout/hList1"/>
    <dgm:cxn modelId="{3E312D42-FA9C-4EA0-9BAD-C219D8D04E29}" type="presParOf" srcId="{9F112D00-E24C-49D7-A452-3B71F7BB4D79}" destId="{0244FCA4-2706-471D-8C0E-7AB63B4C663A}" srcOrd="1" destOrd="0" presId="urn:microsoft.com/office/officeart/2005/8/layout/hList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AD3A9C-9B31-4FD0-A86B-DD0FB7CF40A4}" type="doc">
      <dgm:prSet loTypeId="urn:microsoft.com/office/officeart/2005/8/layout/radial1" loCatId="cycle" qsTypeId="urn:microsoft.com/office/officeart/2005/8/quickstyle/simple1" qsCatId="simple" csTypeId="urn:microsoft.com/office/officeart/2005/8/colors/accent2_4" csCatId="accent2" phldr="1"/>
      <dgm:spPr/>
      <dgm:t>
        <a:bodyPr/>
        <a:lstStyle/>
        <a:p>
          <a:endParaRPr lang="en-GB"/>
        </a:p>
      </dgm:t>
    </dgm:pt>
    <dgm:pt modelId="{DBFC77A2-6E4A-42BB-BE61-E80A539F5559}">
      <dgm:prSet phldrT="[Text]" custT="1"/>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GB" sz="4000"/>
        </a:p>
      </dgm:t>
    </dgm:pt>
    <dgm:pt modelId="{54841273-04FB-43FE-B92C-31DDB5F61363}" type="parTrans" cxnId="{A94C9CFA-D2A8-446D-9E9B-E516199D613A}">
      <dgm:prSet/>
      <dgm:spPr/>
      <dgm:t>
        <a:bodyPr/>
        <a:lstStyle/>
        <a:p>
          <a:endParaRPr lang="en-GB" sz="2800"/>
        </a:p>
      </dgm:t>
    </dgm:pt>
    <dgm:pt modelId="{81903FF2-351C-40B2-8D5D-0BDC12FD4D33}" type="sibTrans" cxnId="{A94C9CFA-D2A8-446D-9E9B-E516199D613A}">
      <dgm:prSet/>
      <dgm:spPr/>
      <dgm:t>
        <a:bodyPr/>
        <a:lstStyle/>
        <a:p>
          <a:endParaRPr lang="en-GB" sz="2800"/>
        </a:p>
      </dgm:t>
    </dgm:pt>
    <dgm:pt modelId="{65C2BB69-6619-4516-8323-3858F3CCD9BC}">
      <dgm:prSet phldrT="[Text]" custT="1"/>
      <dgm:spPr/>
      <dgm:t>
        <a:bodyPr/>
        <a:lstStyle/>
        <a:p>
          <a:r>
            <a:rPr lang="en-GB" sz="1200"/>
            <a:t>Evidence Literacy</a:t>
          </a:r>
        </a:p>
      </dgm:t>
    </dgm:pt>
    <dgm:pt modelId="{453ABCFD-2C31-4BAB-A83A-C1049D4AAD49}" type="parTrans" cxnId="{C0774996-3291-48FD-B464-0DCCC3EC841D}">
      <dgm:prSet custT="1"/>
      <dgm:spPr/>
      <dgm:t>
        <a:bodyPr/>
        <a:lstStyle/>
        <a:p>
          <a:endParaRPr lang="en-GB" sz="800"/>
        </a:p>
      </dgm:t>
    </dgm:pt>
    <dgm:pt modelId="{F334484A-7A42-4C12-8177-C02764D97D90}" type="sibTrans" cxnId="{C0774996-3291-48FD-B464-0DCCC3EC841D}">
      <dgm:prSet/>
      <dgm:spPr/>
      <dgm:t>
        <a:bodyPr/>
        <a:lstStyle/>
        <a:p>
          <a:endParaRPr lang="en-GB" sz="2800"/>
        </a:p>
      </dgm:t>
    </dgm:pt>
    <dgm:pt modelId="{03FA54F5-A7F2-4232-9E9F-BFF983C767EA}">
      <dgm:prSet phldrT="[Text]" custT="1"/>
      <dgm:spPr/>
      <dgm:t>
        <a:bodyPr/>
        <a:lstStyle/>
        <a:p>
          <a:r>
            <a:rPr lang="en-GB" sz="1200"/>
            <a:t>Effective Implementation</a:t>
          </a:r>
        </a:p>
      </dgm:t>
    </dgm:pt>
    <dgm:pt modelId="{D192BCC7-3BCF-4703-A916-C82C790116B3}" type="parTrans" cxnId="{4A53C5DE-80BA-4310-B08A-C323EBC70129}">
      <dgm:prSet custT="1"/>
      <dgm:spPr/>
      <dgm:t>
        <a:bodyPr/>
        <a:lstStyle/>
        <a:p>
          <a:endParaRPr lang="en-GB" sz="800"/>
        </a:p>
      </dgm:t>
    </dgm:pt>
    <dgm:pt modelId="{50A8A043-51B0-45FA-9123-527E7D4E8550}" type="sibTrans" cxnId="{4A53C5DE-80BA-4310-B08A-C323EBC70129}">
      <dgm:prSet/>
      <dgm:spPr/>
      <dgm:t>
        <a:bodyPr/>
        <a:lstStyle/>
        <a:p>
          <a:endParaRPr lang="en-GB" sz="2800"/>
        </a:p>
      </dgm:t>
    </dgm:pt>
    <dgm:pt modelId="{B72358FD-979F-460C-B0F2-08005B2FDD47}">
      <dgm:prSet phldrT="[Text]" custT="1"/>
      <dgm:spPr/>
      <dgm:t>
        <a:bodyPr/>
        <a:lstStyle/>
        <a:p>
          <a:r>
            <a:rPr lang="en-GB" sz="1200"/>
            <a:t>Professional Development Design</a:t>
          </a:r>
        </a:p>
      </dgm:t>
    </dgm:pt>
    <dgm:pt modelId="{76763495-75AE-4499-B4D4-8F078D8913C8}" type="parTrans" cxnId="{7635C024-BF5B-48B1-9798-75A74733FB34}">
      <dgm:prSet custT="1"/>
      <dgm:spPr/>
      <dgm:t>
        <a:bodyPr/>
        <a:lstStyle/>
        <a:p>
          <a:endParaRPr lang="en-GB" sz="800"/>
        </a:p>
      </dgm:t>
    </dgm:pt>
    <dgm:pt modelId="{F3BCD9F4-4085-4531-A85E-875D27C2FD6E}" type="sibTrans" cxnId="{7635C024-BF5B-48B1-9798-75A74733FB34}">
      <dgm:prSet/>
      <dgm:spPr/>
      <dgm:t>
        <a:bodyPr/>
        <a:lstStyle/>
        <a:p>
          <a:endParaRPr lang="en-GB" sz="2800"/>
        </a:p>
      </dgm:t>
    </dgm:pt>
    <dgm:pt modelId="{EA76DB20-375B-4328-ADD7-F30A997C8CDE}">
      <dgm:prSet phldrT="[Text]" custT="1"/>
      <dgm:spPr/>
      <dgm:t>
        <a:bodyPr/>
        <a:lstStyle/>
        <a:p>
          <a:r>
            <a:rPr lang="en-GB" sz="1200"/>
            <a:t>Disadvantaged </a:t>
          </a:r>
        </a:p>
      </dgm:t>
    </dgm:pt>
    <dgm:pt modelId="{B53279FB-7E5A-4B0C-86CA-9EF7BDBDE5A4}" type="parTrans" cxnId="{AF8CDDCA-E91A-4BAB-9190-FDC0C190D786}">
      <dgm:prSet custT="1"/>
      <dgm:spPr/>
      <dgm:t>
        <a:bodyPr/>
        <a:lstStyle/>
        <a:p>
          <a:endParaRPr lang="en-GB" sz="800"/>
        </a:p>
      </dgm:t>
    </dgm:pt>
    <dgm:pt modelId="{1D74A920-A34A-4B7F-B5BC-B1B9E3A00C50}" type="sibTrans" cxnId="{AF8CDDCA-E91A-4BAB-9190-FDC0C190D786}">
      <dgm:prSet/>
      <dgm:spPr/>
      <dgm:t>
        <a:bodyPr/>
        <a:lstStyle/>
        <a:p>
          <a:endParaRPr lang="en-GB" sz="2800"/>
        </a:p>
      </dgm:t>
    </dgm:pt>
    <dgm:pt modelId="{D8A04BF1-0766-419E-B8D5-C01775ECA53E}">
      <dgm:prSet custT="1"/>
      <dgm:spPr/>
      <dgm:t>
        <a:bodyPr/>
        <a:lstStyle/>
        <a:p>
          <a:r>
            <a:rPr lang="en-GB" sz="1200"/>
            <a:t>Monitoring and Evaluation </a:t>
          </a:r>
        </a:p>
      </dgm:t>
    </dgm:pt>
    <dgm:pt modelId="{FE524270-1F89-4053-9BCA-09C677A030EC}" type="parTrans" cxnId="{755DDDCB-ACAE-4765-8F18-EF4DA7686F56}">
      <dgm:prSet custT="1"/>
      <dgm:spPr/>
      <dgm:t>
        <a:bodyPr/>
        <a:lstStyle/>
        <a:p>
          <a:endParaRPr lang="en-GB" sz="800"/>
        </a:p>
      </dgm:t>
    </dgm:pt>
    <dgm:pt modelId="{7F311A3A-9261-4EDF-8896-19990C17B4CA}" type="sibTrans" cxnId="{755DDDCB-ACAE-4765-8F18-EF4DA7686F56}">
      <dgm:prSet/>
      <dgm:spPr/>
      <dgm:t>
        <a:bodyPr/>
        <a:lstStyle/>
        <a:p>
          <a:endParaRPr lang="en-GB" sz="2800"/>
        </a:p>
      </dgm:t>
    </dgm:pt>
    <dgm:pt modelId="{DEE6E118-E666-42A9-ABCF-1B6F8AA0D0BE}">
      <dgm:prSet custT="1"/>
      <dgm:spPr/>
      <dgm:t>
        <a:bodyPr/>
        <a:lstStyle/>
        <a:p>
          <a:r>
            <a:rPr lang="en-GB" sz="1200"/>
            <a:t>Subject Specific Pedagogy </a:t>
          </a:r>
        </a:p>
      </dgm:t>
    </dgm:pt>
    <dgm:pt modelId="{93152829-07D0-4319-BB67-2D4C607389DB}" type="parTrans" cxnId="{B11C6B54-D9E0-4571-AAAD-74C7551A3D5E}">
      <dgm:prSet custT="1"/>
      <dgm:spPr/>
      <dgm:t>
        <a:bodyPr/>
        <a:lstStyle/>
        <a:p>
          <a:endParaRPr lang="en-GB" sz="800"/>
        </a:p>
      </dgm:t>
    </dgm:pt>
    <dgm:pt modelId="{66B0D9CC-5E64-4488-997B-5BFF08A990E0}" type="sibTrans" cxnId="{B11C6B54-D9E0-4571-AAAD-74C7551A3D5E}">
      <dgm:prSet/>
      <dgm:spPr/>
      <dgm:t>
        <a:bodyPr/>
        <a:lstStyle/>
        <a:p>
          <a:endParaRPr lang="en-GB" sz="2800"/>
        </a:p>
      </dgm:t>
    </dgm:pt>
    <dgm:pt modelId="{B0E8D757-AB3F-48BD-B736-20D24AA8AC80}">
      <dgm:prSet custT="1"/>
      <dgm:spPr/>
      <dgm:t>
        <a:bodyPr/>
        <a:lstStyle/>
        <a:p>
          <a:r>
            <a:rPr lang="en-GB" sz="1200" dirty="0" err="1"/>
            <a:t>HIgh</a:t>
          </a:r>
          <a:r>
            <a:rPr lang="en-GB" sz="1200" dirty="0"/>
            <a:t> Quality Teaching</a:t>
          </a:r>
        </a:p>
      </dgm:t>
    </dgm:pt>
    <dgm:pt modelId="{F9DD1680-F7D6-4C96-A6E7-7B0429944886}" type="parTrans" cxnId="{B59336BC-F4F0-488B-9624-9ABE69D100FD}">
      <dgm:prSet custT="1"/>
      <dgm:spPr/>
      <dgm:t>
        <a:bodyPr/>
        <a:lstStyle/>
        <a:p>
          <a:endParaRPr lang="en-GB" sz="800"/>
        </a:p>
      </dgm:t>
    </dgm:pt>
    <dgm:pt modelId="{08A9CFD9-CE37-4419-90BE-4A2A86862BBB}" type="sibTrans" cxnId="{B59336BC-F4F0-488B-9624-9ABE69D100FD}">
      <dgm:prSet/>
      <dgm:spPr/>
      <dgm:t>
        <a:bodyPr/>
        <a:lstStyle/>
        <a:p>
          <a:endParaRPr lang="en-GB" sz="2800"/>
        </a:p>
      </dgm:t>
    </dgm:pt>
    <dgm:pt modelId="{A17A4C5D-E234-4F55-BCD5-9D4B26B0EDF4}" type="pres">
      <dgm:prSet presAssocID="{B7AD3A9C-9B31-4FD0-A86B-DD0FB7CF40A4}" presName="cycle" presStyleCnt="0">
        <dgm:presLayoutVars>
          <dgm:chMax val="1"/>
          <dgm:dir/>
          <dgm:animLvl val="ctr"/>
          <dgm:resizeHandles val="exact"/>
        </dgm:presLayoutVars>
      </dgm:prSet>
      <dgm:spPr/>
    </dgm:pt>
    <dgm:pt modelId="{CD4BEAE9-D820-45CC-BDF3-6A51D8EF21E1}" type="pres">
      <dgm:prSet presAssocID="{DBFC77A2-6E4A-42BB-BE61-E80A539F5559}" presName="centerShape" presStyleLbl="node0" presStyleIdx="0" presStyleCnt="1"/>
      <dgm:spPr/>
    </dgm:pt>
    <dgm:pt modelId="{DBBE399F-505E-4B8B-9BD6-3169182F1115}" type="pres">
      <dgm:prSet presAssocID="{453ABCFD-2C31-4BAB-A83A-C1049D4AAD49}" presName="Name9" presStyleLbl="parChTrans1D2" presStyleIdx="0" presStyleCnt="7"/>
      <dgm:spPr/>
    </dgm:pt>
    <dgm:pt modelId="{BCCDF5C4-F7FE-45CA-AAAE-188A752871C5}" type="pres">
      <dgm:prSet presAssocID="{453ABCFD-2C31-4BAB-A83A-C1049D4AAD49}" presName="connTx" presStyleLbl="parChTrans1D2" presStyleIdx="0" presStyleCnt="7"/>
      <dgm:spPr/>
    </dgm:pt>
    <dgm:pt modelId="{A40428D6-76FC-417A-BB4C-2F442005993C}" type="pres">
      <dgm:prSet presAssocID="{65C2BB69-6619-4516-8323-3858F3CCD9BC}" presName="node" presStyleLbl="node1" presStyleIdx="0" presStyleCnt="7">
        <dgm:presLayoutVars>
          <dgm:bulletEnabled val="1"/>
        </dgm:presLayoutVars>
      </dgm:prSet>
      <dgm:spPr/>
    </dgm:pt>
    <dgm:pt modelId="{79FC89BB-6C1F-48D5-9F70-7D934796FE87}" type="pres">
      <dgm:prSet presAssocID="{D192BCC7-3BCF-4703-A916-C82C790116B3}" presName="Name9" presStyleLbl="parChTrans1D2" presStyleIdx="1" presStyleCnt="7"/>
      <dgm:spPr/>
    </dgm:pt>
    <dgm:pt modelId="{BC5C0A43-A685-4264-A84C-4C2634FEBDB7}" type="pres">
      <dgm:prSet presAssocID="{D192BCC7-3BCF-4703-A916-C82C790116B3}" presName="connTx" presStyleLbl="parChTrans1D2" presStyleIdx="1" presStyleCnt="7"/>
      <dgm:spPr/>
    </dgm:pt>
    <dgm:pt modelId="{AC897369-944E-4861-B257-19E470096764}" type="pres">
      <dgm:prSet presAssocID="{03FA54F5-A7F2-4232-9E9F-BFF983C767EA}" presName="node" presStyleLbl="node1" presStyleIdx="1" presStyleCnt="7">
        <dgm:presLayoutVars>
          <dgm:bulletEnabled val="1"/>
        </dgm:presLayoutVars>
      </dgm:prSet>
      <dgm:spPr/>
    </dgm:pt>
    <dgm:pt modelId="{EE645A0D-74BD-4C0B-90B9-4F06D936F043}" type="pres">
      <dgm:prSet presAssocID="{76763495-75AE-4499-B4D4-8F078D8913C8}" presName="Name9" presStyleLbl="parChTrans1D2" presStyleIdx="2" presStyleCnt="7"/>
      <dgm:spPr/>
    </dgm:pt>
    <dgm:pt modelId="{CD327348-C834-4FFA-90DD-180885B3CD8E}" type="pres">
      <dgm:prSet presAssocID="{76763495-75AE-4499-B4D4-8F078D8913C8}" presName="connTx" presStyleLbl="parChTrans1D2" presStyleIdx="2" presStyleCnt="7"/>
      <dgm:spPr/>
    </dgm:pt>
    <dgm:pt modelId="{30DD1224-6713-4260-8D93-E62C4561212A}" type="pres">
      <dgm:prSet presAssocID="{B72358FD-979F-460C-B0F2-08005B2FDD47}" presName="node" presStyleLbl="node1" presStyleIdx="2" presStyleCnt="7">
        <dgm:presLayoutVars>
          <dgm:bulletEnabled val="1"/>
        </dgm:presLayoutVars>
      </dgm:prSet>
      <dgm:spPr/>
    </dgm:pt>
    <dgm:pt modelId="{EDE44D18-7E17-4F73-BC5D-6000B0685C03}" type="pres">
      <dgm:prSet presAssocID="{B53279FB-7E5A-4B0C-86CA-9EF7BDBDE5A4}" presName="Name9" presStyleLbl="parChTrans1D2" presStyleIdx="3" presStyleCnt="7"/>
      <dgm:spPr/>
    </dgm:pt>
    <dgm:pt modelId="{9E2E1103-4EE6-4040-9370-E3F49CF4A0F8}" type="pres">
      <dgm:prSet presAssocID="{B53279FB-7E5A-4B0C-86CA-9EF7BDBDE5A4}" presName="connTx" presStyleLbl="parChTrans1D2" presStyleIdx="3" presStyleCnt="7"/>
      <dgm:spPr/>
    </dgm:pt>
    <dgm:pt modelId="{11010D7F-0D46-41B2-B710-8D278AD03C33}" type="pres">
      <dgm:prSet presAssocID="{EA76DB20-375B-4328-ADD7-F30A997C8CDE}" presName="node" presStyleLbl="node1" presStyleIdx="3" presStyleCnt="7">
        <dgm:presLayoutVars>
          <dgm:bulletEnabled val="1"/>
        </dgm:presLayoutVars>
      </dgm:prSet>
      <dgm:spPr/>
    </dgm:pt>
    <dgm:pt modelId="{2A4EAB7A-D4D7-404D-8EA4-B67A9FCA8CB3}" type="pres">
      <dgm:prSet presAssocID="{FE524270-1F89-4053-9BCA-09C677A030EC}" presName="Name9" presStyleLbl="parChTrans1D2" presStyleIdx="4" presStyleCnt="7"/>
      <dgm:spPr/>
    </dgm:pt>
    <dgm:pt modelId="{2BE6FC61-60E1-48BC-8264-C4DCF1012550}" type="pres">
      <dgm:prSet presAssocID="{FE524270-1F89-4053-9BCA-09C677A030EC}" presName="connTx" presStyleLbl="parChTrans1D2" presStyleIdx="4" presStyleCnt="7"/>
      <dgm:spPr/>
    </dgm:pt>
    <dgm:pt modelId="{44F8E766-512C-4205-BBDC-9343798D950B}" type="pres">
      <dgm:prSet presAssocID="{D8A04BF1-0766-419E-B8D5-C01775ECA53E}" presName="node" presStyleLbl="node1" presStyleIdx="4" presStyleCnt="7">
        <dgm:presLayoutVars>
          <dgm:bulletEnabled val="1"/>
        </dgm:presLayoutVars>
      </dgm:prSet>
      <dgm:spPr/>
    </dgm:pt>
    <dgm:pt modelId="{6B7397E9-76A0-4ACD-A1D1-E50C4070C2CA}" type="pres">
      <dgm:prSet presAssocID="{93152829-07D0-4319-BB67-2D4C607389DB}" presName="Name9" presStyleLbl="parChTrans1D2" presStyleIdx="5" presStyleCnt="7"/>
      <dgm:spPr/>
    </dgm:pt>
    <dgm:pt modelId="{224F9090-5495-4795-85F1-0824C09B30DC}" type="pres">
      <dgm:prSet presAssocID="{93152829-07D0-4319-BB67-2D4C607389DB}" presName="connTx" presStyleLbl="parChTrans1D2" presStyleIdx="5" presStyleCnt="7"/>
      <dgm:spPr/>
    </dgm:pt>
    <dgm:pt modelId="{E9AD9B45-193A-4928-920E-083B58923AD2}" type="pres">
      <dgm:prSet presAssocID="{DEE6E118-E666-42A9-ABCF-1B6F8AA0D0BE}" presName="node" presStyleLbl="node1" presStyleIdx="5" presStyleCnt="7">
        <dgm:presLayoutVars>
          <dgm:bulletEnabled val="1"/>
        </dgm:presLayoutVars>
      </dgm:prSet>
      <dgm:spPr/>
    </dgm:pt>
    <dgm:pt modelId="{94F8CFCD-CDC8-4525-8CF5-0C7355DD4E35}" type="pres">
      <dgm:prSet presAssocID="{F9DD1680-F7D6-4C96-A6E7-7B0429944886}" presName="Name9" presStyleLbl="parChTrans1D2" presStyleIdx="6" presStyleCnt="7"/>
      <dgm:spPr/>
    </dgm:pt>
    <dgm:pt modelId="{7F994595-9FCB-4073-8D28-D230892195C7}" type="pres">
      <dgm:prSet presAssocID="{F9DD1680-F7D6-4C96-A6E7-7B0429944886}" presName="connTx" presStyleLbl="parChTrans1D2" presStyleIdx="6" presStyleCnt="7"/>
      <dgm:spPr/>
    </dgm:pt>
    <dgm:pt modelId="{1F004512-AD0A-47C1-8230-98A26F1725D5}" type="pres">
      <dgm:prSet presAssocID="{B0E8D757-AB3F-48BD-B736-20D24AA8AC80}" presName="node" presStyleLbl="node1" presStyleIdx="6" presStyleCnt="7">
        <dgm:presLayoutVars>
          <dgm:bulletEnabled val="1"/>
        </dgm:presLayoutVars>
      </dgm:prSet>
      <dgm:spPr/>
    </dgm:pt>
  </dgm:ptLst>
  <dgm:cxnLst>
    <dgm:cxn modelId="{402BD803-94DC-4DE4-9733-2ACE2F156440}" type="presOf" srcId="{FE524270-1F89-4053-9BCA-09C677A030EC}" destId="{2BE6FC61-60E1-48BC-8264-C4DCF1012550}" srcOrd="1" destOrd="0" presId="urn:microsoft.com/office/officeart/2005/8/layout/radial1"/>
    <dgm:cxn modelId="{D940DA10-FB98-4F96-8B9D-1885CEA7299C}" type="presOf" srcId="{65C2BB69-6619-4516-8323-3858F3CCD9BC}" destId="{A40428D6-76FC-417A-BB4C-2F442005993C}" srcOrd="0" destOrd="0" presId="urn:microsoft.com/office/officeart/2005/8/layout/radial1"/>
    <dgm:cxn modelId="{365AAA1A-FD90-46CF-868F-91A3DDDD31FF}" type="presOf" srcId="{FE524270-1F89-4053-9BCA-09C677A030EC}" destId="{2A4EAB7A-D4D7-404D-8EA4-B67A9FCA8CB3}" srcOrd="0" destOrd="0" presId="urn:microsoft.com/office/officeart/2005/8/layout/radial1"/>
    <dgm:cxn modelId="{BF235A1E-DF41-4F16-AB52-7A7A454FD7FD}" type="presOf" srcId="{F9DD1680-F7D6-4C96-A6E7-7B0429944886}" destId="{7F994595-9FCB-4073-8D28-D230892195C7}" srcOrd="1" destOrd="0" presId="urn:microsoft.com/office/officeart/2005/8/layout/radial1"/>
    <dgm:cxn modelId="{06FC961F-1328-4114-9FB4-9DFD1D342D14}" type="presOf" srcId="{93152829-07D0-4319-BB67-2D4C607389DB}" destId="{224F9090-5495-4795-85F1-0824C09B30DC}" srcOrd="1" destOrd="0" presId="urn:microsoft.com/office/officeart/2005/8/layout/radial1"/>
    <dgm:cxn modelId="{7635C024-BF5B-48B1-9798-75A74733FB34}" srcId="{DBFC77A2-6E4A-42BB-BE61-E80A539F5559}" destId="{B72358FD-979F-460C-B0F2-08005B2FDD47}" srcOrd="2" destOrd="0" parTransId="{76763495-75AE-4499-B4D4-8F078D8913C8}" sibTransId="{F3BCD9F4-4085-4531-A85E-875D27C2FD6E}"/>
    <dgm:cxn modelId="{A52F7734-DA88-4327-A002-44FC23AC027D}" type="presOf" srcId="{D192BCC7-3BCF-4703-A916-C82C790116B3}" destId="{79FC89BB-6C1F-48D5-9F70-7D934796FE87}" srcOrd="0" destOrd="0" presId="urn:microsoft.com/office/officeart/2005/8/layout/radial1"/>
    <dgm:cxn modelId="{F7AD243F-9032-474E-A13B-2AEFC3FE79B9}" type="presOf" srcId="{D192BCC7-3BCF-4703-A916-C82C790116B3}" destId="{BC5C0A43-A685-4264-A84C-4C2634FEBDB7}" srcOrd="1" destOrd="0" presId="urn:microsoft.com/office/officeart/2005/8/layout/radial1"/>
    <dgm:cxn modelId="{AF9B735D-8176-4EDB-A5C1-FDC41532A860}" type="presOf" srcId="{B53279FB-7E5A-4B0C-86CA-9EF7BDBDE5A4}" destId="{EDE44D18-7E17-4F73-BC5D-6000B0685C03}" srcOrd="0" destOrd="0" presId="urn:microsoft.com/office/officeart/2005/8/layout/radial1"/>
    <dgm:cxn modelId="{9BBD4771-75FE-4BED-8498-345D102EEF3F}" type="presOf" srcId="{DEE6E118-E666-42A9-ABCF-1B6F8AA0D0BE}" destId="{E9AD9B45-193A-4928-920E-083B58923AD2}" srcOrd="0" destOrd="0" presId="urn:microsoft.com/office/officeart/2005/8/layout/radial1"/>
    <dgm:cxn modelId="{49DB8952-21F4-4A59-A2F9-262BF2AA98F7}" type="presOf" srcId="{76763495-75AE-4499-B4D4-8F078D8913C8}" destId="{CD327348-C834-4FFA-90DD-180885B3CD8E}" srcOrd="1" destOrd="0" presId="urn:microsoft.com/office/officeart/2005/8/layout/radial1"/>
    <dgm:cxn modelId="{B11C6B54-D9E0-4571-AAAD-74C7551A3D5E}" srcId="{DBFC77A2-6E4A-42BB-BE61-E80A539F5559}" destId="{DEE6E118-E666-42A9-ABCF-1B6F8AA0D0BE}" srcOrd="5" destOrd="0" parTransId="{93152829-07D0-4319-BB67-2D4C607389DB}" sibTransId="{66B0D9CC-5E64-4488-997B-5BFF08A990E0}"/>
    <dgm:cxn modelId="{297C717C-5C01-414B-B792-D22212AD1396}" type="presOf" srcId="{D8A04BF1-0766-419E-B8D5-C01775ECA53E}" destId="{44F8E766-512C-4205-BBDC-9343798D950B}" srcOrd="0" destOrd="0" presId="urn:microsoft.com/office/officeart/2005/8/layout/radial1"/>
    <dgm:cxn modelId="{F3E0458B-83DF-4629-9D59-7C3DDA316D7A}" type="presOf" srcId="{F9DD1680-F7D6-4C96-A6E7-7B0429944886}" destId="{94F8CFCD-CDC8-4525-8CF5-0C7355DD4E35}" srcOrd="0" destOrd="0" presId="urn:microsoft.com/office/officeart/2005/8/layout/radial1"/>
    <dgm:cxn modelId="{EAB0678D-A1C1-40A8-B6BE-A56BA712AD54}" type="presOf" srcId="{93152829-07D0-4319-BB67-2D4C607389DB}" destId="{6B7397E9-76A0-4ACD-A1D1-E50C4070C2CA}" srcOrd="0" destOrd="0" presId="urn:microsoft.com/office/officeart/2005/8/layout/radial1"/>
    <dgm:cxn modelId="{C0774996-3291-48FD-B464-0DCCC3EC841D}" srcId="{DBFC77A2-6E4A-42BB-BE61-E80A539F5559}" destId="{65C2BB69-6619-4516-8323-3858F3CCD9BC}" srcOrd="0" destOrd="0" parTransId="{453ABCFD-2C31-4BAB-A83A-C1049D4AAD49}" sibTransId="{F334484A-7A42-4C12-8177-C02764D97D90}"/>
    <dgm:cxn modelId="{F717339E-6EBD-4492-BD44-619F1F86AEAD}" type="presOf" srcId="{B53279FB-7E5A-4B0C-86CA-9EF7BDBDE5A4}" destId="{9E2E1103-4EE6-4040-9370-E3F49CF4A0F8}" srcOrd="1" destOrd="0" presId="urn:microsoft.com/office/officeart/2005/8/layout/radial1"/>
    <dgm:cxn modelId="{7167B0AB-B4CB-42E2-BC3D-F1053BB509E2}" type="presOf" srcId="{B72358FD-979F-460C-B0F2-08005B2FDD47}" destId="{30DD1224-6713-4260-8D93-E62C4561212A}" srcOrd="0" destOrd="0" presId="urn:microsoft.com/office/officeart/2005/8/layout/radial1"/>
    <dgm:cxn modelId="{E42C79BA-5309-49D2-B2D0-F9F8B174609D}" type="presOf" srcId="{B0E8D757-AB3F-48BD-B736-20D24AA8AC80}" destId="{1F004512-AD0A-47C1-8230-98A26F1725D5}" srcOrd="0" destOrd="0" presId="urn:microsoft.com/office/officeart/2005/8/layout/radial1"/>
    <dgm:cxn modelId="{B59336BC-F4F0-488B-9624-9ABE69D100FD}" srcId="{DBFC77A2-6E4A-42BB-BE61-E80A539F5559}" destId="{B0E8D757-AB3F-48BD-B736-20D24AA8AC80}" srcOrd="6" destOrd="0" parTransId="{F9DD1680-F7D6-4C96-A6E7-7B0429944886}" sibTransId="{08A9CFD9-CE37-4419-90BE-4A2A86862BBB}"/>
    <dgm:cxn modelId="{AF8CDDCA-E91A-4BAB-9190-FDC0C190D786}" srcId="{DBFC77A2-6E4A-42BB-BE61-E80A539F5559}" destId="{EA76DB20-375B-4328-ADD7-F30A997C8CDE}" srcOrd="3" destOrd="0" parTransId="{B53279FB-7E5A-4B0C-86CA-9EF7BDBDE5A4}" sibTransId="{1D74A920-A34A-4B7F-B5BC-B1B9E3A00C50}"/>
    <dgm:cxn modelId="{755DDDCB-ACAE-4765-8F18-EF4DA7686F56}" srcId="{DBFC77A2-6E4A-42BB-BE61-E80A539F5559}" destId="{D8A04BF1-0766-419E-B8D5-C01775ECA53E}" srcOrd="4" destOrd="0" parTransId="{FE524270-1F89-4053-9BCA-09C677A030EC}" sibTransId="{7F311A3A-9261-4EDF-8896-19990C17B4CA}"/>
    <dgm:cxn modelId="{4D52B1CC-B7A6-442C-9B86-CEF10C43A57D}" type="presOf" srcId="{EA76DB20-375B-4328-ADD7-F30A997C8CDE}" destId="{11010D7F-0D46-41B2-B710-8D278AD03C33}" srcOrd="0" destOrd="0" presId="urn:microsoft.com/office/officeart/2005/8/layout/radial1"/>
    <dgm:cxn modelId="{4A53C5DE-80BA-4310-B08A-C323EBC70129}" srcId="{DBFC77A2-6E4A-42BB-BE61-E80A539F5559}" destId="{03FA54F5-A7F2-4232-9E9F-BFF983C767EA}" srcOrd="1" destOrd="0" parTransId="{D192BCC7-3BCF-4703-A916-C82C790116B3}" sibTransId="{50A8A043-51B0-45FA-9123-527E7D4E8550}"/>
    <dgm:cxn modelId="{DDB81ADF-5620-4CCA-AF21-4DD90027AF17}" type="presOf" srcId="{76763495-75AE-4499-B4D4-8F078D8913C8}" destId="{EE645A0D-74BD-4C0B-90B9-4F06D936F043}" srcOrd="0" destOrd="0" presId="urn:microsoft.com/office/officeart/2005/8/layout/radial1"/>
    <dgm:cxn modelId="{5322F4E2-22E6-4C0D-872F-454B516C7571}" type="presOf" srcId="{453ABCFD-2C31-4BAB-A83A-C1049D4AAD49}" destId="{DBBE399F-505E-4B8B-9BD6-3169182F1115}" srcOrd="0" destOrd="0" presId="urn:microsoft.com/office/officeart/2005/8/layout/radial1"/>
    <dgm:cxn modelId="{C11027E8-7891-41C2-A815-B4D8623B73AF}" type="presOf" srcId="{03FA54F5-A7F2-4232-9E9F-BFF983C767EA}" destId="{AC897369-944E-4861-B257-19E470096764}" srcOrd="0" destOrd="0" presId="urn:microsoft.com/office/officeart/2005/8/layout/radial1"/>
    <dgm:cxn modelId="{7AA8FCF9-4C02-4023-99D4-675242C67972}" type="presOf" srcId="{DBFC77A2-6E4A-42BB-BE61-E80A539F5559}" destId="{CD4BEAE9-D820-45CC-BDF3-6A51D8EF21E1}" srcOrd="0" destOrd="0" presId="urn:microsoft.com/office/officeart/2005/8/layout/radial1"/>
    <dgm:cxn modelId="{A94C9CFA-D2A8-446D-9E9B-E516199D613A}" srcId="{B7AD3A9C-9B31-4FD0-A86B-DD0FB7CF40A4}" destId="{DBFC77A2-6E4A-42BB-BE61-E80A539F5559}" srcOrd="0" destOrd="0" parTransId="{54841273-04FB-43FE-B92C-31DDB5F61363}" sibTransId="{81903FF2-351C-40B2-8D5D-0BDC12FD4D33}"/>
    <dgm:cxn modelId="{285F0CFC-2638-420C-AD3B-24E116C2AEEE}" type="presOf" srcId="{B7AD3A9C-9B31-4FD0-A86B-DD0FB7CF40A4}" destId="{A17A4C5D-E234-4F55-BCD5-9D4B26B0EDF4}" srcOrd="0" destOrd="0" presId="urn:microsoft.com/office/officeart/2005/8/layout/radial1"/>
    <dgm:cxn modelId="{43264DFC-DEA1-4447-A6ED-A716A7CE6DC7}" type="presOf" srcId="{453ABCFD-2C31-4BAB-A83A-C1049D4AAD49}" destId="{BCCDF5C4-F7FE-45CA-AAAE-188A752871C5}" srcOrd="1" destOrd="0" presId="urn:microsoft.com/office/officeart/2005/8/layout/radial1"/>
    <dgm:cxn modelId="{7EA2FB4E-BCC6-4C93-83B0-5E4CE3FA51AA}" type="presParOf" srcId="{A17A4C5D-E234-4F55-BCD5-9D4B26B0EDF4}" destId="{CD4BEAE9-D820-45CC-BDF3-6A51D8EF21E1}" srcOrd="0" destOrd="0" presId="urn:microsoft.com/office/officeart/2005/8/layout/radial1"/>
    <dgm:cxn modelId="{E8069F25-25DD-4105-B6C9-997F9114F0C8}" type="presParOf" srcId="{A17A4C5D-E234-4F55-BCD5-9D4B26B0EDF4}" destId="{DBBE399F-505E-4B8B-9BD6-3169182F1115}" srcOrd="1" destOrd="0" presId="urn:microsoft.com/office/officeart/2005/8/layout/radial1"/>
    <dgm:cxn modelId="{105ABA92-E876-4161-83CD-07929C3829A4}" type="presParOf" srcId="{DBBE399F-505E-4B8B-9BD6-3169182F1115}" destId="{BCCDF5C4-F7FE-45CA-AAAE-188A752871C5}" srcOrd="0" destOrd="0" presId="urn:microsoft.com/office/officeart/2005/8/layout/radial1"/>
    <dgm:cxn modelId="{2597B829-FC07-4170-AFE0-F673614F1E50}" type="presParOf" srcId="{A17A4C5D-E234-4F55-BCD5-9D4B26B0EDF4}" destId="{A40428D6-76FC-417A-BB4C-2F442005993C}" srcOrd="2" destOrd="0" presId="urn:microsoft.com/office/officeart/2005/8/layout/radial1"/>
    <dgm:cxn modelId="{B5548CFF-9492-4263-BA34-99463BCF015B}" type="presParOf" srcId="{A17A4C5D-E234-4F55-BCD5-9D4B26B0EDF4}" destId="{79FC89BB-6C1F-48D5-9F70-7D934796FE87}" srcOrd="3" destOrd="0" presId="urn:microsoft.com/office/officeart/2005/8/layout/radial1"/>
    <dgm:cxn modelId="{5DEF960E-E301-41E5-B05E-FD53DC2312A6}" type="presParOf" srcId="{79FC89BB-6C1F-48D5-9F70-7D934796FE87}" destId="{BC5C0A43-A685-4264-A84C-4C2634FEBDB7}" srcOrd="0" destOrd="0" presId="urn:microsoft.com/office/officeart/2005/8/layout/radial1"/>
    <dgm:cxn modelId="{80674993-7828-49A3-8EA9-F3477EF7E6A0}" type="presParOf" srcId="{A17A4C5D-E234-4F55-BCD5-9D4B26B0EDF4}" destId="{AC897369-944E-4861-B257-19E470096764}" srcOrd="4" destOrd="0" presId="urn:microsoft.com/office/officeart/2005/8/layout/radial1"/>
    <dgm:cxn modelId="{F5364E1C-A21C-4BFE-8D8F-ADA9CFC35671}" type="presParOf" srcId="{A17A4C5D-E234-4F55-BCD5-9D4B26B0EDF4}" destId="{EE645A0D-74BD-4C0B-90B9-4F06D936F043}" srcOrd="5" destOrd="0" presId="urn:microsoft.com/office/officeart/2005/8/layout/radial1"/>
    <dgm:cxn modelId="{F83234C5-4ABD-45AB-BCA8-D97ED218577D}" type="presParOf" srcId="{EE645A0D-74BD-4C0B-90B9-4F06D936F043}" destId="{CD327348-C834-4FFA-90DD-180885B3CD8E}" srcOrd="0" destOrd="0" presId="urn:microsoft.com/office/officeart/2005/8/layout/radial1"/>
    <dgm:cxn modelId="{A8938123-FD4C-407C-AAF0-099ECC48CF2B}" type="presParOf" srcId="{A17A4C5D-E234-4F55-BCD5-9D4B26B0EDF4}" destId="{30DD1224-6713-4260-8D93-E62C4561212A}" srcOrd="6" destOrd="0" presId="urn:microsoft.com/office/officeart/2005/8/layout/radial1"/>
    <dgm:cxn modelId="{1BA2E027-C5E3-487C-BA06-502FE83FE7E4}" type="presParOf" srcId="{A17A4C5D-E234-4F55-BCD5-9D4B26B0EDF4}" destId="{EDE44D18-7E17-4F73-BC5D-6000B0685C03}" srcOrd="7" destOrd="0" presId="urn:microsoft.com/office/officeart/2005/8/layout/radial1"/>
    <dgm:cxn modelId="{F215BFF7-A1BC-4D67-B99C-2652373CD0E2}" type="presParOf" srcId="{EDE44D18-7E17-4F73-BC5D-6000B0685C03}" destId="{9E2E1103-4EE6-4040-9370-E3F49CF4A0F8}" srcOrd="0" destOrd="0" presId="urn:microsoft.com/office/officeart/2005/8/layout/radial1"/>
    <dgm:cxn modelId="{E11B835F-DBDF-4CEF-9774-D9F135C5FCF3}" type="presParOf" srcId="{A17A4C5D-E234-4F55-BCD5-9D4B26B0EDF4}" destId="{11010D7F-0D46-41B2-B710-8D278AD03C33}" srcOrd="8" destOrd="0" presId="urn:microsoft.com/office/officeart/2005/8/layout/radial1"/>
    <dgm:cxn modelId="{7E598C91-64F8-4203-82EF-9D7D92013D8B}" type="presParOf" srcId="{A17A4C5D-E234-4F55-BCD5-9D4B26B0EDF4}" destId="{2A4EAB7A-D4D7-404D-8EA4-B67A9FCA8CB3}" srcOrd="9" destOrd="0" presId="urn:microsoft.com/office/officeart/2005/8/layout/radial1"/>
    <dgm:cxn modelId="{1C77D31B-7606-46BF-AF45-A2CB834FDBF9}" type="presParOf" srcId="{2A4EAB7A-D4D7-404D-8EA4-B67A9FCA8CB3}" destId="{2BE6FC61-60E1-48BC-8264-C4DCF1012550}" srcOrd="0" destOrd="0" presId="urn:microsoft.com/office/officeart/2005/8/layout/radial1"/>
    <dgm:cxn modelId="{4F7FCEE9-0BD0-4BC0-80EC-0FF1392582B4}" type="presParOf" srcId="{A17A4C5D-E234-4F55-BCD5-9D4B26B0EDF4}" destId="{44F8E766-512C-4205-BBDC-9343798D950B}" srcOrd="10" destOrd="0" presId="urn:microsoft.com/office/officeart/2005/8/layout/radial1"/>
    <dgm:cxn modelId="{D84E32C5-12A0-4ED0-954E-651465381452}" type="presParOf" srcId="{A17A4C5D-E234-4F55-BCD5-9D4B26B0EDF4}" destId="{6B7397E9-76A0-4ACD-A1D1-E50C4070C2CA}" srcOrd="11" destOrd="0" presId="urn:microsoft.com/office/officeart/2005/8/layout/radial1"/>
    <dgm:cxn modelId="{BBD2B8EE-FCB8-4D7B-8D38-649CCA8AE018}" type="presParOf" srcId="{6B7397E9-76A0-4ACD-A1D1-E50C4070C2CA}" destId="{224F9090-5495-4795-85F1-0824C09B30DC}" srcOrd="0" destOrd="0" presId="urn:microsoft.com/office/officeart/2005/8/layout/radial1"/>
    <dgm:cxn modelId="{2A6626FD-3FCA-40F0-9CAD-810C59307222}" type="presParOf" srcId="{A17A4C5D-E234-4F55-BCD5-9D4B26B0EDF4}" destId="{E9AD9B45-193A-4928-920E-083B58923AD2}" srcOrd="12" destOrd="0" presId="urn:microsoft.com/office/officeart/2005/8/layout/radial1"/>
    <dgm:cxn modelId="{9F211608-3E7F-4FD9-AF82-58E0EEB7BEFE}" type="presParOf" srcId="{A17A4C5D-E234-4F55-BCD5-9D4B26B0EDF4}" destId="{94F8CFCD-CDC8-4525-8CF5-0C7355DD4E35}" srcOrd="13" destOrd="0" presId="urn:microsoft.com/office/officeart/2005/8/layout/radial1"/>
    <dgm:cxn modelId="{498D85C4-3EDB-4F3A-AA09-0A543EEBBDA1}" type="presParOf" srcId="{94F8CFCD-CDC8-4525-8CF5-0C7355DD4E35}" destId="{7F994595-9FCB-4073-8D28-D230892195C7}" srcOrd="0" destOrd="0" presId="urn:microsoft.com/office/officeart/2005/8/layout/radial1"/>
    <dgm:cxn modelId="{00F07673-7055-4A0A-803F-3147909AE5D1}" type="presParOf" srcId="{A17A4C5D-E234-4F55-BCD5-9D4B26B0EDF4}" destId="{1F004512-AD0A-47C1-8230-98A26F1725D5}"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76F8C-1F17-49B1-A888-DB307E9C2D54}">
      <dsp:nvSpPr>
        <dsp:cNvPr id="0" name=""/>
        <dsp:cNvSpPr/>
      </dsp:nvSpPr>
      <dsp:spPr>
        <a:xfrm>
          <a:off x="0" y="56401"/>
          <a:ext cx="7353300" cy="40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Strategic and Governance oversight</a:t>
          </a:r>
          <a:endParaRPr lang="en-GB" sz="1400" kern="1200" dirty="0"/>
        </a:p>
      </dsp:txBody>
      <dsp:txXfrm>
        <a:off x="0" y="56401"/>
        <a:ext cx="7353300" cy="403200"/>
      </dsp:txXfrm>
    </dsp:sp>
    <dsp:sp modelId="{43AC9EF8-9DB2-45DC-8111-AE293BA9B688}">
      <dsp:nvSpPr>
        <dsp:cNvPr id="0" name=""/>
        <dsp:cNvSpPr/>
      </dsp:nvSpPr>
      <dsp:spPr>
        <a:xfrm>
          <a:off x="0" y="423801"/>
          <a:ext cx="7353300" cy="6148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English Hub Board</a:t>
          </a:r>
          <a:endParaRPr lang="en-GB" sz="1400" kern="1200" dirty="0"/>
        </a:p>
        <a:p>
          <a:pPr marL="114300" lvl="1" indent="-114300" algn="l" defTabSz="622300">
            <a:lnSpc>
              <a:spcPct val="90000"/>
            </a:lnSpc>
            <a:spcBef>
              <a:spcPct val="0"/>
            </a:spcBef>
            <a:spcAft>
              <a:spcPct val="15000"/>
            </a:spcAft>
            <a:buChar char="•"/>
          </a:pPr>
          <a:r>
            <a:rPr lang="en-US" sz="1400" kern="1200" dirty="0"/>
            <a:t>Hub Strategic Lead - Helen Crowther </a:t>
          </a:r>
          <a:endParaRPr lang="en-GB" sz="1400" kern="1200" dirty="0"/>
        </a:p>
      </dsp:txBody>
      <dsp:txXfrm>
        <a:off x="0" y="423801"/>
        <a:ext cx="7353300" cy="614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04323-1BF8-4635-93DD-651D1B5CF19A}">
      <dsp:nvSpPr>
        <dsp:cNvPr id="0" name=""/>
        <dsp:cNvSpPr/>
      </dsp:nvSpPr>
      <dsp:spPr>
        <a:xfrm>
          <a:off x="0" y="339"/>
          <a:ext cx="7353300" cy="37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t>Delivery Leadership Team</a:t>
          </a:r>
          <a:endParaRPr lang="en-GB" sz="1300" kern="1200"/>
        </a:p>
      </dsp:txBody>
      <dsp:txXfrm>
        <a:off x="0" y="339"/>
        <a:ext cx="7353300" cy="374400"/>
      </dsp:txXfrm>
    </dsp:sp>
    <dsp:sp modelId="{E4D4DD4A-4B4A-44B9-A6BE-ABDA983C2BDA}">
      <dsp:nvSpPr>
        <dsp:cNvPr id="0" name=""/>
        <dsp:cNvSpPr/>
      </dsp:nvSpPr>
      <dsp:spPr>
        <a:xfrm>
          <a:off x="0" y="355692"/>
          <a:ext cx="7353300" cy="570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Hub Lead - Adam Harris</a:t>
          </a:r>
          <a:endParaRPr lang="en-GB" sz="1300" kern="1200" dirty="0"/>
        </a:p>
        <a:p>
          <a:pPr marL="114300" lvl="1" indent="-114300" algn="l" defTabSz="577850">
            <a:lnSpc>
              <a:spcPct val="90000"/>
            </a:lnSpc>
            <a:spcBef>
              <a:spcPct val="0"/>
            </a:spcBef>
            <a:spcAft>
              <a:spcPct val="15000"/>
            </a:spcAft>
            <a:buChar char="•"/>
          </a:pPr>
          <a:r>
            <a:rPr lang="en-US" sz="1300" kern="1200" dirty="0"/>
            <a:t>Deputy Hub Lead – Lianne De Villiers </a:t>
          </a:r>
          <a:endParaRPr lang="en-GB" sz="1300" kern="1200" dirty="0"/>
        </a:p>
      </dsp:txBody>
      <dsp:txXfrm>
        <a:off x="0" y="355692"/>
        <a:ext cx="7353300" cy="570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A62EA-4B22-4C72-A254-87CE310BE106}">
      <dsp:nvSpPr>
        <dsp:cNvPr id="0" name=""/>
        <dsp:cNvSpPr/>
      </dsp:nvSpPr>
      <dsp:spPr>
        <a:xfrm>
          <a:off x="0" y="40884"/>
          <a:ext cx="7353300" cy="34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Delivery and Administrative Team</a:t>
          </a:r>
          <a:endParaRPr lang="en-GB" sz="1200" kern="1200" dirty="0"/>
        </a:p>
      </dsp:txBody>
      <dsp:txXfrm>
        <a:off x="0" y="40884"/>
        <a:ext cx="7353300" cy="345600"/>
      </dsp:txXfrm>
    </dsp:sp>
    <dsp:sp modelId="{0244FCA4-2706-471D-8C0E-7AB63B4C663A}">
      <dsp:nvSpPr>
        <dsp:cNvPr id="0" name=""/>
        <dsp:cNvSpPr/>
      </dsp:nvSpPr>
      <dsp:spPr>
        <a:xfrm>
          <a:off x="0" y="427369"/>
          <a:ext cx="7353300" cy="7246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14 Literacy specialists   </a:t>
          </a:r>
          <a:endParaRPr lang="en-GB" sz="1200" kern="1200" dirty="0"/>
        </a:p>
        <a:p>
          <a:pPr marL="114300" lvl="1" indent="-114300" algn="l" defTabSz="533400">
            <a:lnSpc>
              <a:spcPct val="90000"/>
            </a:lnSpc>
            <a:spcBef>
              <a:spcPct val="0"/>
            </a:spcBef>
            <a:spcAft>
              <a:spcPct val="15000"/>
            </a:spcAft>
            <a:buChar char="•"/>
          </a:pPr>
          <a:r>
            <a:rPr lang="en-US" sz="1200" kern="1200" dirty="0"/>
            <a:t>6 Auditors  </a:t>
          </a:r>
          <a:endParaRPr lang="en-GB" sz="1200" kern="1200" dirty="0"/>
        </a:p>
        <a:p>
          <a:pPr marL="114300" lvl="1" indent="-114300" algn="l" defTabSz="533400">
            <a:lnSpc>
              <a:spcPct val="90000"/>
            </a:lnSpc>
            <a:spcBef>
              <a:spcPct val="0"/>
            </a:spcBef>
            <a:spcAft>
              <a:spcPct val="15000"/>
            </a:spcAft>
            <a:buChar char="•"/>
          </a:pPr>
          <a:r>
            <a:rPr lang="en-US" sz="1200" kern="1200" dirty="0"/>
            <a:t>2 admin support 1 Finance support </a:t>
          </a:r>
          <a:endParaRPr lang="en-GB" sz="1200" kern="1200" dirty="0"/>
        </a:p>
      </dsp:txBody>
      <dsp:txXfrm>
        <a:off x="0" y="427369"/>
        <a:ext cx="7353300" cy="724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BEAE9-D820-45CC-BDF3-6A51D8EF21E1}">
      <dsp:nvSpPr>
        <dsp:cNvPr id="0" name=""/>
        <dsp:cNvSpPr/>
      </dsp:nvSpPr>
      <dsp:spPr>
        <a:xfrm>
          <a:off x="2134577" y="1820804"/>
          <a:ext cx="1212493" cy="1212493"/>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en-GB" sz="4000" kern="1200"/>
        </a:p>
      </dsp:txBody>
      <dsp:txXfrm>
        <a:off x="2312142" y="1998369"/>
        <a:ext cx="857363" cy="857363"/>
      </dsp:txXfrm>
    </dsp:sp>
    <dsp:sp modelId="{DBBE399F-505E-4B8B-9BD6-3169182F1115}">
      <dsp:nvSpPr>
        <dsp:cNvPr id="0" name=""/>
        <dsp:cNvSpPr/>
      </dsp:nvSpPr>
      <dsp:spPr>
        <a:xfrm rot="16200000">
          <a:off x="2438745" y="1498818"/>
          <a:ext cx="604156" cy="39814"/>
        </a:xfrm>
        <a:custGeom>
          <a:avLst/>
          <a:gdLst/>
          <a:ahLst/>
          <a:cxnLst/>
          <a:rect l="0" t="0" r="0" b="0"/>
          <a:pathLst>
            <a:path>
              <a:moveTo>
                <a:pt x="0" y="19907"/>
              </a:moveTo>
              <a:lnTo>
                <a:pt x="604156" y="19907"/>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725720" y="1503622"/>
        <a:ext cx="30207" cy="30207"/>
      </dsp:txXfrm>
    </dsp:sp>
    <dsp:sp modelId="{A40428D6-76FC-417A-BB4C-2F442005993C}">
      <dsp:nvSpPr>
        <dsp:cNvPr id="0" name=""/>
        <dsp:cNvSpPr/>
      </dsp:nvSpPr>
      <dsp:spPr>
        <a:xfrm>
          <a:off x="2134577" y="4154"/>
          <a:ext cx="1212493" cy="1212493"/>
        </a:xfrm>
        <a:prstGeom prst="ellipse">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Evidence Literacy</a:t>
          </a:r>
        </a:p>
      </dsp:txBody>
      <dsp:txXfrm>
        <a:off x="2312142" y="181719"/>
        <a:ext cx="857363" cy="857363"/>
      </dsp:txXfrm>
    </dsp:sp>
    <dsp:sp modelId="{79FC89BB-6C1F-48D5-9F70-7D934796FE87}">
      <dsp:nvSpPr>
        <dsp:cNvPr id="0" name=""/>
        <dsp:cNvSpPr/>
      </dsp:nvSpPr>
      <dsp:spPr>
        <a:xfrm rot="19285714">
          <a:off x="3148902" y="1840812"/>
          <a:ext cx="604156" cy="39814"/>
        </a:xfrm>
        <a:custGeom>
          <a:avLst/>
          <a:gdLst/>
          <a:ahLst/>
          <a:cxnLst/>
          <a:rect l="0" t="0" r="0" b="0"/>
          <a:pathLst>
            <a:path>
              <a:moveTo>
                <a:pt x="0" y="19907"/>
              </a:moveTo>
              <a:lnTo>
                <a:pt x="604156" y="19907"/>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3435876" y="1845615"/>
        <a:ext cx="30207" cy="30207"/>
      </dsp:txXfrm>
    </dsp:sp>
    <dsp:sp modelId="{AC897369-944E-4861-B257-19E470096764}">
      <dsp:nvSpPr>
        <dsp:cNvPr id="0" name=""/>
        <dsp:cNvSpPr/>
      </dsp:nvSpPr>
      <dsp:spPr>
        <a:xfrm>
          <a:off x="3554891" y="688141"/>
          <a:ext cx="1212493" cy="1212493"/>
        </a:xfrm>
        <a:prstGeom prst="ellipse">
          <a:avLst/>
        </a:prstGeom>
        <a:solidFill>
          <a:schemeClr val="accent2">
            <a:shade val="50000"/>
            <a:hueOff val="-168907"/>
            <a:satOff val="2224"/>
            <a:lumOff val="133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Effective Implementation</a:t>
          </a:r>
        </a:p>
      </dsp:txBody>
      <dsp:txXfrm>
        <a:off x="3732456" y="865706"/>
        <a:ext cx="857363" cy="857363"/>
      </dsp:txXfrm>
    </dsp:sp>
    <dsp:sp modelId="{EE645A0D-74BD-4C0B-90B9-4F06D936F043}">
      <dsp:nvSpPr>
        <dsp:cNvPr id="0" name=""/>
        <dsp:cNvSpPr/>
      </dsp:nvSpPr>
      <dsp:spPr>
        <a:xfrm rot="771429">
          <a:off x="3324297" y="2609264"/>
          <a:ext cx="604156" cy="39814"/>
        </a:xfrm>
        <a:custGeom>
          <a:avLst/>
          <a:gdLst/>
          <a:ahLst/>
          <a:cxnLst/>
          <a:rect l="0" t="0" r="0" b="0"/>
          <a:pathLst>
            <a:path>
              <a:moveTo>
                <a:pt x="0" y="19907"/>
              </a:moveTo>
              <a:lnTo>
                <a:pt x="604156" y="19907"/>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3611271" y="2614068"/>
        <a:ext cx="30207" cy="30207"/>
      </dsp:txXfrm>
    </dsp:sp>
    <dsp:sp modelId="{30DD1224-6713-4260-8D93-E62C4561212A}">
      <dsp:nvSpPr>
        <dsp:cNvPr id="0" name=""/>
        <dsp:cNvSpPr/>
      </dsp:nvSpPr>
      <dsp:spPr>
        <a:xfrm>
          <a:off x="3905679" y="2225046"/>
          <a:ext cx="1212493" cy="1212493"/>
        </a:xfrm>
        <a:prstGeom prst="ellipse">
          <a:avLst/>
        </a:prstGeom>
        <a:solidFill>
          <a:schemeClr val="accent2">
            <a:shade val="50000"/>
            <a:hueOff val="-337813"/>
            <a:satOff val="4447"/>
            <a:lumOff val="266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Professional Development Design</a:t>
          </a:r>
        </a:p>
      </dsp:txBody>
      <dsp:txXfrm>
        <a:off x="4083244" y="2402611"/>
        <a:ext cx="857363" cy="857363"/>
      </dsp:txXfrm>
    </dsp:sp>
    <dsp:sp modelId="{EDE44D18-7E17-4F73-BC5D-6000B0685C03}">
      <dsp:nvSpPr>
        <dsp:cNvPr id="0" name=""/>
        <dsp:cNvSpPr/>
      </dsp:nvSpPr>
      <dsp:spPr>
        <a:xfrm rot="3857143">
          <a:off x="2832853" y="3225516"/>
          <a:ext cx="604156" cy="39814"/>
        </a:xfrm>
        <a:custGeom>
          <a:avLst/>
          <a:gdLst/>
          <a:ahLst/>
          <a:cxnLst/>
          <a:rect l="0" t="0" r="0" b="0"/>
          <a:pathLst>
            <a:path>
              <a:moveTo>
                <a:pt x="0" y="19907"/>
              </a:moveTo>
              <a:lnTo>
                <a:pt x="604156" y="19907"/>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3119827" y="3230319"/>
        <a:ext cx="30207" cy="30207"/>
      </dsp:txXfrm>
    </dsp:sp>
    <dsp:sp modelId="{11010D7F-0D46-41B2-B710-8D278AD03C33}">
      <dsp:nvSpPr>
        <dsp:cNvPr id="0" name=""/>
        <dsp:cNvSpPr/>
      </dsp:nvSpPr>
      <dsp:spPr>
        <a:xfrm>
          <a:off x="2922791" y="3457548"/>
          <a:ext cx="1212493" cy="1212493"/>
        </a:xfrm>
        <a:prstGeom prst="ellipse">
          <a:avLst/>
        </a:prstGeom>
        <a:solidFill>
          <a:schemeClr val="accent2">
            <a:shade val="50000"/>
            <a:hueOff val="-506720"/>
            <a:satOff val="6671"/>
            <a:lumOff val="399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Disadvantaged </a:t>
          </a:r>
        </a:p>
      </dsp:txBody>
      <dsp:txXfrm>
        <a:off x="3100356" y="3635113"/>
        <a:ext cx="857363" cy="857363"/>
      </dsp:txXfrm>
    </dsp:sp>
    <dsp:sp modelId="{2A4EAB7A-D4D7-404D-8EA4-B67A9FCA8CB3}">
      <dsp:nvSpPr>
        <dsp:cNvPr id="0" name=""/>
        <dsp:cNvSpPr/>
      </dsp:nvSpPr>
      <dsp:spPr>
        <a:xfrm rot="6942857">
          <a:off x="2044638" y="3225516"/>
          <a:ext cx="604156" cy="39814"/>
        </a:xfrm>
        <a:custGeom>
          <a:avLst/>
          <a:gdLst/>
          <a:ahLst/>
          <a:cxnLst/>
          <a:rect l="0" t="0" r="0" b="0"/>
          <a:pathLst>
            <a:path>
              <a:moveTo>
                <a:pt x="0" y="19907"/>
              </a:moveTo>
              <a:lnTo>
                <a:pt x="604156" y="19907"/>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2331612" y="3230319"/>
        <a:ext cx="30207" cy="30207"/>
      </dsp:txXfrm>
    </dsp:sp>
    <dsp:sp modelId="{44F8E766-512C-4205-BBDC-9343798D950B}">
      <dsp:nvSpPr>
        <dsp:cNvPr id="0" name=""/>
        <dsp:cNvSpPr/>
      </dsp:nvSpPr>
      <dsp:spPr>
        <a:xfrm>
          <a:off x="1346362" y="3457548"/>
          <a:ext cx="1212493" cy="1212493"/>
        </a:xfrm>
        <a:prstGeom prst="ellipse">
          <a:avLst/>
        </a:prstGeom>
        <a:solidFill>
          <a:schemeClr val="accent2">
            <a:shade val="50000"/>
            <a:hueOff val="-506720"/>
            <a:satOff val="6671"/>
            <a:lumOff val="399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Monitoring and Evaluation </a:t>
          </a:r>
        </a:p>
      </dsp:txBody>
      <dsp:txXfrm>
        <a:off x="1523927" y="3635113"/>
        <a:ext cx="857363" cy="857363"/>
      </dsp:txXfrm>
    </dsp:sp>
    <dsp:sp modelId="{6B7397E9-76A0-4ACD-A1D1-E50C4070C2CA}">
      <dsp:nvSpPr>
        <dsp:cNvPr id="0" name=""/>
        <dsp:cNvSpPr/>
      </dsp:nvSpPr>
      <dsp:spPr>
        <a:xfrm rot="10028571">
          <a:off x="1553194" y="2609264"/>
          <a:ext cx="604156" cy="39814"/>
        </a:xfrm>
        <a:custGeom>
          <a:avLst/>
          <a:gdLst/>
          <a:ahLst/>
          <a:cxnLst/>
          <a:rect l="0" t="0" r="0" b="0"/>
          <a:pathLst>
            <a:path>
              <a:moveTo>
                <a:pt x="0" y="19907"/>
              </a:moveTo>
              <a:lnTo>
                <a:pt x="604156" y="19907"/>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1840168" y="2614068"/>
        <a:ext cx="30207" cy="30207"/>
      </dsp:txXfrm>
    </dsp:sp>
    <dsp:sp modelId="{E9AD9B45-193A-4928-920E-083B58923AD2}">
      <dsp:nvSpPr>
        <dsp:cNvPr id="0" name=""/>
        <dsp:cNvSpPr/>
      </dsp:nvSpPr>
      <dsp:spPr>
        <a:xfrm>
          <a:off x="363474" y="2225046"/>
          <a:ext cx="1212493" cy="1212493"/>
        </a:xfrm>
        <a:prstGeom prst="ellipse">
          <a:avLst/>
        </a:prstGeom>
        <a:solidFill>
          <a:schemeClr val="accent2">
            <a:shade val="50000"/>
            <a:hueOff val="-337813"/>
            <a:satOff val="4447"/>
            <a:lumOff val="266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Subject Specific Pedagogy </a:t>
          </a:r>
        </a:p>
      </dsp:txBody>
      <dsp:txXfrm>
        <a:off x="541039" y="2402611"/>
        <a:ext cx="857363" cy="857363"/>
      </dsp:txXfrm>
    </dsp:sp>
    <dsp:sp modelId="{94F8CFCD-CDC8-4525-8CF5-0C7355DD4E35}">
      <dsp:nvSpPr>
        <dsp:cNvPr id="0" name=""/>
        <dsp:cNvSpPr/>
      </dsp:nvSpPr>
      <dsp:spPr>
        <a:xfrm rot="13114286">
          <a:off x="1728589" y="1840812"/>
          <a:ext cx="604156" cy="39814"/>
        </a:xfrm>
        <a:custGeom>
          <a:avLst/>
          <a:gdLst/>
          <a:ahLst/>
          <a:cxnLst/>
          <a:rect l="0" t="0" r="0" b="0"/>
          <a:pathLst>
            <a:path>
              <a:moveTo>
                <a:pt x="0" y="19907"/>
              </a:moveTo>
              <a:lnTo>
                <a:pt x="604156" y="19907"/>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2015563" y="1845615"/>
        <a:ext cx="30207" cy="30207"/>
      </dsp:txXfrm>
    </dsp:sp>
    <dsp:sp modelId="{1F004512-AD0A-47C1-8230-98A26F1725D5}">
      <dsp:nvSpPr>
        <dsp:cNvPr id="0" name=""/>
        <dsp:cNvSpPr/>
      </dsp:nvSpPr>
      <dsp:spPr>
        <a:xfrm>
          <a:off x="714263" y="688141"/>
          <a:ext cx="1212493" cy="1212493"/>
        </a:xfrm>
        <a:prstGeom prst="ellipse">
          <a:avLst/>
        </a:prstGeom>
        <a:solidFill>
          <a:schemeClr val="accent2">
            <a:shade val="50000"/>
            <a:hueOff val="-168907"/>
            <a:satOff val="2224"/>
            <a:lumOff val="133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err="1"/>
            <a:t>HIgh</a:t>
          </a:r>
          <a:r>
            <a:rPr lang="en-GB" sz="1200" kern="1200" dirty="0"/>
            <a:t> Quality Teaching</a:t>
          </a:r>
        </a:p>
      </dsp:txBody>
      <dsp:txXfrm>
        <a:off x="891828" y="865706"/>
        <a:ext cx="857363" cy="85736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30158-EE75-47B4-81AC-F0D557F14DED}" type="datetimeFigureOut">
              <a:rPr lang="en-GB" smtClean="0"/>
              <a:t>13/07/2023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312B2-4887-4DB9-92B6-26BCE6C6B01B}" type="slidenum">
              <a:rPr lang="en-GB" smtClean="0"/>
              <a:t>‹#›</a:t>
            </a:fld>
            <a:endParaRPr lang="en-GB"/>
          </a:p>
        </p:txBody>
      </p:sp>
    </p:spTree>
    <p:extLst>
      <p:ext uri="{BB962C8B-B14F-4D97-AF65-F5344CB8AC3E}">
        <p14:creationId xmlns:p14="http://schemas.microsoft.com/office/powerpoint/2010/main" val="215369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5D7D12-CEF1-4B9C-82A5-317C687ED60B}" type="slidenum">
              <a:rPr lang="en-GB" smtClean="0"/>
              <a:t>1</a:t>
            </a:fld>
            <a:endParaRPr lang="en-GB"/>
          </a:p>
        </p:txBody>
      </p:sp>
      <p:sp>
        <p:nvSpPr>
          <p:cNvPr id="6" name="Notes Placeholder 5">
            <a:extLst>
              <a:ext uri="{FF2B5EF4-FFF2-40B4-BE49-F238E27FC236}">
                <a16:creationId xmlns:a16="http://schemas.microsoft.com/office/drawing/2014/main" id="{F499DBA2-C1A5-2789-E4D0-BF97F2E803CF}"/>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37981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BED3A8E-06F3-7042-B1A7-CFACD860D3C4}" type="slidenum">
              <a:rPr lang="en-US" smtClean="0"/>
              <a:t>10</a:t>
            </a:fld>
            <a:endParaRPr lang="en-US"/>
          </a:p>
        </p:txBody>
      </p:sp>
      <p:sp>
        <p:nvSpPr>
          <p:cNvPr id="6" name="Notes Placeholder 5">
            <a:extLst>
              <a:ext uri="{FF2B5EF4-FFF2-40B4-BE49-F238E27FC236}">
                <a16:creationId xmlns:a16="http://schemas.microsoft.com/office/drawing/2014/main" id="{C252C440-3E2D-A1CC-A59B-3AEC9250F97F}"/>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494948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BED3A8E-06F3-7042-B1A7-CFACD860D3C4}" type="slidenum">
              <a:rPr lang="en-US" smtClean="0"/>
              <a:t>11</a:t>
            </a:fld>
            <a:endParaRPr lang="en-US"/>
          </a:p>
        </p:txBody>
      </p:sp>
      <p:sp>
        <p:nvSpPr>
          <p:cNvPr id="6" name="Notes Placeholder 5">
            <a:extLst>
              <a:ext uri="{FF2B5EF4-FFF2-40B4-BE49-F238E27FC236}">
                <a16:creationId xmlns:a16="http://schemas.microsoft.com/office/drawing/2014/main" id="{62DFCCD4-D1A8-3E4B-2079-222F2C8F6C26}"/>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4160374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12</a:t>
            </a:fld>
            <a:endParaRPr lang="en-GB"/>
          </a:p>
        </p:txBody>
      </p:sp>
      <p:sp>
        <p:nvSpPr>
          <p:cNvPr id="6" name="Notes Placeholder 5">
            <a:extLst>
              <a:ext uri="{FF2B5EF4-FFF2-40B4-BE49-F238E27FC236}">
                <a16:creationId xmlns:a16="http://schemas.microsoft.com/office/drawing/2014/main" id="{A6B4CAE1-A220-3DD5-16B6-ACE5A6A5331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992080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BED3A8E-06F3-7042-B1A7-CFACD860D3C4}" type="slidenum">
              <a:rPr lang="en-US" smtClean="0"/>
              <a:t>13</a:t>
            </a:fld>
            <a:endParaRPr lang="en-US"/>
          </a:p>
        </p:txBody>
      </p:sp>
      <p:sp>
        <p:nvSpPr>
          <p:cNvPr id="6" name="Notes Placeholder 5">
            <a:extLst>
              <a:ext uri="{FF2B5EF4-FFF2-40B4-BE49-F238E27FC236}">
                <a16:creationId xmlns:a16="http://schemas.microsoft.com/office/drawing/2014/main" id="{4ACC14A6-F902-4733-ABC1-371D2D80C959}"/>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4281446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BED3A8E-06F3-7042-B1A7-CFACD860D3C4}" type="slidenum">
              <a:rPr lang="en-US" smtClean="0"/>
              <a:t>14</a:t>
            </a:fld>
            <a:endParaRPr lang="en-US"/>
          </a:p>
        </p:txBody>
      </p:sp>
      <p:sp>
        <p:nvSpPr>
          <p:cNvPr id="6" name="Notes Placeholder 5">
            <a:extLst>
              <a:ext uri="{FF2B5EF4-FFF2-40B4-BE49-F238E27FC236}">
                <a16:creationId xmlns:a16="http://schemas.microsoft.com/office/drawing/2014/main" id="{05D3BF1C-6177-422B-50DB-920BE523BEAF}"/>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926226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15</a:t>
            </a:fld>
            <a:endParaRPr lang="en-GB"/>
          </a:p>
        </p:txBody>
      </p:sp>
      <p:sp>
        <p:nvSpPr>
          <p:cNvPr id="6" name="Notes Placeholder 5">
            <a:extLst>
              <a:ext uri="{FF2B5EF4-FFF2-40B4-BE49-F238E27FC236}">
                <a16:creationId xmlns:a16="http://schemas.microsoft.com/office/drawing/2014/main" id="{98ED4557-E4B4-EDE2-0169-149C16177C40}"/>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458620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16</a:t>
            </a:fld>
            <a:endParaRPr lang="en-GB"/>
          </a:p>
        </p:txBody>
      </p:sp>
      <p:sp>
        <p:nvSpPr>
          <p:cNvPr id="6" name="Notes Placeholder 5">
            <a:extLst>
              <a:ext uri="{FF2B5EF4-FFF2-40B4-BE49-F238E27FC236}">
                <a16:creationId xmlns:a16="http://schemas.microsoft.com/office/drawing/2014/main" id="{E9625288-A54C-7F33-3872-2DD7099D0BC8}"/>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853038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17</a:t>
            </a:fld>
            <a:endParaRPr lang="en-GB"/>
          </a:p>
        </p:txBody>
      </p:sp>
      <p:sp>
        <p:nvSpPr>
          <p:cNvPr id="6" name="Notes Placeholder 5">
            <a:extLst>
              <a:ext uri="{FF2B5EF4-FFF2-40B4-BE49-F238E27FC236}">
                <a16:creationId xmlns:a16="http://schemas.microsoft.com/office/drawing/2014/main" id="{BE7895DA-119F-BD1B-A2AA-36515996047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305943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18</a:t>
            </a:fld>
            <a:endParaRPr lang="en-GB"/>
          </a:p>
        </p:txBody>
      </p:sp>
      <p:sp>
        <p:nvSpPr>
          <p:cNvPr id="6" name="Notes Placeholder 5">
            <a:extLst>
              <a:ext uri="{FF2B5EF4-FFF2-40B4-BE49-F238E27FC236}">
                <a16:creationId xmlns:a16="http://schemas.microsoft.com/office/drawing/2014/main" id="{307CABAE-4600-558A-4717-CA961A195EA9}"/>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974549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19</a:t>
            </a:fld>
            <a:endParaRPr lang="en-GB"/>
          </a:p>
        </p:txBody>
      </p:sp>
      <p:sp>
        <p:nvSpPr>
          <p:cNvPr id="6" name="Notes Placeholder 5">
            <a:extLst>
              <a:ext uri="{FF2B5EF4-FFF2-40B4-BE49-F238E27FC236}">
                <a16:creationId xmlns:a16="http://schemas.microsoft.com/office/drawing/2014/main" id="{1FF2C5F2-754B-5679-6C4D-4CD956CDBF62}"/>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91958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2</a:t>
            </a:fld>
            <a:endParaRPr lang="en-GB"/>
          </a:p>
        </p:txBody>
      </p:sp>
      <p:sp>
        <p:nvSpPr>
          <p:cNvPr id="6" name="Notes Placeholder 5">
            <a:extLst>
              <a:ext uri="{FF2B5EF4-FFF2-40B4-BE49-F238E27FC236}">
                <a16:creationId xmlns:a16="http://schemas.microsoft.com/office/drawing/2014/main" id="{DE560A2D-CE1D-640B-6E32-2A31C7143208}"/>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261277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20</a:t>
            </a:fld>
            <a:endParaRPr lang="en-GB"/>
          </a:p>
        </p:txBody>
      </p:sp>
    </p:spTree>
    <p:extLst>
      <p:ext uri="{BB962C8B-B14F-4D97-AF65-F5344CB8AC3E}">
        <p14:creationId xmlns:p14="http://schemas.microsoft.com/office/powerpoint/2010/main" val="1623990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21</a:t>
            </a:fld>
            <a:endParaRPr lang="en-GB"/>
          </a:p>
        </p:txBody>
      </p:sp>
      <p:sp>
        <p:nvSpPr>
          <p:cNvPr id="6" name="Notes Placeholder 5">
            <a:extLst>
              <a:ext uri="{FF2B5EF4-FFF2-40B4-BE49-F238E27FC236}">
                <a16:creationId xmlns:a16="http://schemas.microsoft.com/office/drawing/2014/main" id="{1A509353-1ADD-78B5-2DA8-17D84D1E8CA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528232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22</a:t>
            </a:fld>
            <a:endParaRPr lang="en-GB"/>
          </a:p>
        </p:txBody>
      </p:sp>
      <p:sp>
        <p:nvSpPr>
          <p:cNvPr id="6" name="Notes Placeholder 5">
            <a:extLst>
              <a:ext uri="{FF2B5EF4-FFF2-40B4-BE49-F238E27FC236}">
                <a16:creationId xmlns:a16="http://schemas.microsoft.com/office/drawing/2014/main" id="{FD2F405E-37F6-EFCE-C0D5-D5011BA5C8C7}"/>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873208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23</a:t>
            </a:fld>
            <a:endParaRPr lang="en-GB"/>
          </a:p>
        </p:txBody>
      </p:sp>
      <p:sp>
        <p:nvSpPr>
          <p:cNvPr id="6" name="Notes Placeholder 5">
            <a:extLst>
              <a:ext uri="{FF2B5EF4-FFF2-40B4-BE49-F238E27FC236}">
                <a16:creationId xmlns:a16="http://schemas.microsoft.com/office/drawing/2014/main" id="{0ECFFC93-4914-A749-E1EA-641426522D7D}"/>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192368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24</a:t>
            </a:fld>
            <a:endParaRPr lang="en-GB"/>
          </a:p>
        </p:txBody>
      </p:sp>
      <p:sp>
        <p:nvSpPr>
          <p:cNvPr id="6" name="Notes Placeholder 5">
            <a:extLst>
              <a:ext uri="{FF2B5EF4-FFF2-40B4-BE49-F238E27FC236}">
                <a16:creationId xmlns:a16="http://schemas.microsoft.com/office/drawing/2014/main" id="{C42FD6F2-A181-400B-13B9-D76B3D1718F4}"/>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1656047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25</a:t>
            </a:fld>
            <a:endParaRPr lang="en-GB"/>
          </a:p>
        </p:txBody>
      </p:sp>
      <p:sp>
        <p:nvSpPr>
          <p:cNvPr id="6" name="Notes Placeholder 5">
            <a:extLst>
              <a:ext uri="{FF2B5EF4-FFF2-40B4-BE49-F238E27FC236}">
                <a16:creationId xmlns:a16="http://schemas.microsoft.com/office/drawing/2014/main" id="{181E1C51-3E2E-DB6A-D2D8-F673D69EC0C4}"/>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572590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26</a:t>
            </a:fld>
            <a:endParaRPr lang="en-GB"/>
          </a:p>
        </p:txBody>
      </p:sp>
      <p:sp>
        <p:nvSpPr>
          <p:cNvPr id="6" name="Notes Placeholder 5">
            <a:extLst>
              <a:ext uri="{FF2B5EF4-FFF2-40B4-BE49-F238E27FC236}">
                <a16:creationId xmlns:a16="http://schemas.microsoft.com/office/drawing/2014/main" id="{9C83144B-234F-23B6-5272-790F7DE86A6E}"/>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264171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27</a:t>
            </a:fld>
            <a:endParaRPr lang="en-GB"/>
          </a:p>
        </p:txBody>
      </p:sp>
      <p:sp>
        <p:nvSpPr>
          <p:cNvPr id="6" name="Notes Placeholder 5">
            <a:extLst>
              <a:ext uri="{FF2B5EF4-FFF2-40B4-BE49-F238E27FC236}">
                <a16:creationId xmlns:a16="http://schemas.microsoft.com/office/drawing/2014/main" id="{D1DF81E9-5807-909C-7185-9218A49C8F9D}"/>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4011230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28</a:t>
            </a:fld>
            <a:endParaRPr lang="en-GB"/>
          </a:p>
        </p:txBody>
      </p:sp>
      <p:sp>
        <p:nvSpPr>
          <p:cNvPr id="6" name="Notes Placeholder 5">
            <a:extLst>
              <a:ext uri="{FF2B5EF4-FFF2-40B4-BE49-F238E27FC236}">
                <a16:creationId xmlns:a16="http://schemas.microsoft.com/office/drawing/2014/main" id="{CE67D095-16B6-7ECC-E28E-93D589050575}"/>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608621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29</a:t>
            </a:fld>
            <a:endParaRPr lang="en-GB"/>
          </a:p>
        </p:txBody>
      </p:sp>
      <p:sp>
        <p:nvSpPr>
          <p:cNvPr id="6" name="Notes Placeholder 5">
            <a:extLst>
              <a:ext uri="{FF2B5EF4-FFF2-40B4-BE49-F238E27FC236}">
                <a16:creationId xmlns:a16="http://schemas.microsoft.com/office/drawing/2014/main" id="{AFE47758-AFF6-AF9B-292E-81BAF53D42F0}"/>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2288862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3</a:t>
            </a:fld>
            <a:endParaRPr lang="en-GB"/>
          </a:p>
        </p:txBody>
      </p:sp>
      <p:sp>
        <p:nvSpPr>
          <p:cNvPr id="6" name="Notes Placeholder 5">
            <a:extLst>
              <a:ext uri="{FF2B5EF4-FFF2-40B4-BE49-F238E27FC236}">
                <a16:creationId xmlns:a16="http://schemas.microsoft.com/office/drawing/2014/main" id="{A52EE578-BAF4-B18B-BC4C-D030545A7E2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922832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30</a:t>
            </a:fld>
            <a:endParaRPr lang="en-GB"/>
          </a:p>
        </p:txBody>
      </p:sp>
      <p:sp>
        <p:nvSpPr>
          <p:cNvPr id="6" name="Notes Placeholder 5">
            <a:extLst>
              <a:ext uri="{FF2B5EF4-FFF2-40B4-BE49-F238E27FC236}">
                <a16:creationId xmlns:a16="http://schemas.microsoft.com/office/drawing/2014/main" id="{8500D4E1-76DF-6C96-5A0E-6404CC3F5DFD}"/>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519053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31</a:t>
            </a:fld>
            <a:endParaRPr lang="en-GB"/>
          </a:p>
        </p:txBody>
      </p:sp>
      <p:sp>
        <p:nvSpPr>
          <p:cNvPr id="6" name="Notes Placeholder 5">
            <a:extLst>
              <a:ext uri="{FF2B5EF4-FFF2-40B4-BE49-F238E27FC236}">
                <a16:creationId xmlns:a16="http://schemas.microsoft.com/office/drawing/2014/main" id="{9501C873-1FD8-7B29-5D16-9F8DE9BDD690}"/>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573359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32</a:t>
            </a:fld>
            <a:endParaRPr lang="en-GB"/>
          </a:p>
        </p:txBody>
      </p:sp>
      <p:sp>
        <p:nvSpPr>
          <p:cNvPr id="6" name="Notes Placeholder 5">
            <a:extLst>
              <a:ext uri="{FF2B5EF4-FFF2-40B4-BE49-F238E27FC236}">
                <a16:creationId xmlns:a16="http://schemas.microsoft.com/office/drawing/2014/main" id="{724F2CC9-3275-0306-3C3B-21674969882F}"/>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2432078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33</a:t>
            </a:fld>
            <a:endParaRPr lang="en-GB"/>
          </a:p>
        </p:txBody>
      </p:sp>
      <p:sp>
        <p:nvSpPr>
          <p:cNvPr id="6" name="Notes Placeholder 5">
            <a:extLst>
              <a:ext uri="{FF2B5EF4-FFF2-40B4-BE49-F238E27FC236}">
                <a16:creationId xmlns:a16="http://schemas.microsoft.com/office/drawing/2014/main" id="{B9083A23-322E-9D78-8393-59A5FFE55964}"/>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700533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34</a:t>
            </a:fld>
            <a:endParaRPr lang="en-GB"/>
          </a:p>
        </p:txBody>
      </p:sp>
      <p:sp>
        <p:nvSpPr>
          <p:cNvPr id="6" name="Notes Placeholder 5">
            <a:extLst>
              <a:ext uri="{FF2B5EF4-FFF2-40B4-BE49-F238E27FC236}">
                <a16:creationId xmlns:a16="http://schemas.microsoft.com/office/drawing/2014/main" id="{78B6E6EA-E05E-AE61-C4F6-E9341D2D47FD}"/>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8030096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5D7D12-CEF1-4B9C-82A5-317C687ED60B}" type="slidenum">
              <a:rPr lang="en-GB" smtClean="0"/>
              <a:t>35</a:t>
            </a:fld>
            <a:endParaRPr lang="en-GB"/>
          </a:p>
        </p:txBody>
      </p:sp>
      <p:sp>
        <p:nvSpPr>
          <p:cNvPr id="6" name="Notes Placeholder 5">
            <a:extLst>
              <a:ext uri="{FF2B5EF4-FFF2-40B4-BE49-F238E27FC236}">
                <a16:creationId xmlns:a16="http://schemas.microsoft.com/office/drawing/2014/main" id="{5D93212C-0ACA-E37D-36D6-B794F837F2DD}"/>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8656280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5D7D12-CEF1-4B9C-82A5-317C687ED60B}" type="slidenum">
              <a:rPr lang="en-GB" smtClean="0"/>
              <a:t>36</a:t>
            </a:fld>
            <a:endParaRPr lang="en-GB"/>
          </a:p>
        </p:txBody>
      </p:sp>
      <p:sp>
        <p:nvSpPr>
          <p:cNvPr id="6" name="Notes Placeholder 5">
            <a:extLst>
              <a:ext uri="{FF2B5EF4-FFF2-40B4-BE49-F238E27FC236}">
                <a16:creationId xmlns:a16="http://schemas.microsoft.com/office/drawing/2014/main" id="{F75091EA-AAE5-D447-F5FE-829987CA009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7196343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37</a:t>
            </a:fld>
            <a:endParaRPr lang="en-GB"/>
          </a:p>
        </p:txBody>
      </p:sp>
      <p:sp>
        <p:nvSpPr>
          <p:cNvPr id="6" name="Notes Placeholder 5">
            <a:extLst>
              <a:ext uri="{FF2B5EF4-FFF2-40B4-BE49-F238E27FC236}">
                <a16:creationId xmlns:a16="http://schemas.microsoft.com/office/drawing/2014/main" id="{1CA0241A-F49E-E0A7-B36B-6C366F3BBC7E}"/>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428967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defTabSz="966246">
              <a:defRPr/>
            </a:pPr>
            <a:fld id="{4BED3A8E-06F3-7042-B1A7-CFACD860D3C4}" type="slidenum">
              <a:rPr lang="en-US">
                <a:solidFill>
                  <a:prstClr val="black"/>
                </a:solidFill>
                <a:latin typeface="Calibri" panose="020F0502020204030204"/>
              </a:rPr>
              <a:pPr defTabSz="966246">
                <a:defRPr/>
              </a:pPr>
              <a:t>38</a:t>
            </a:fld>
            <a:endParaRPr lang="en-US">
              <a:solidFill>
                <a:prstClr val="black"/>
              </a:solidFill>
              <a:latin typeface="Calibri" panose="020F0502020204030204"/>
            </a:endParaRPr>
          </a:p>
        </p:txBody>
      </p:sp>
      <p:sp>
        <p:nvSpPr>
          <p:cNvPr id="6" name="Notes Placeholder 5">
            <a:extLst>
              <a:ext uri="{FF2B5EF4-FFF2-40B4-BE49-F238E27FC236}">
                <a16:creationId xmlns:a16="http://schemas.microsoft.com/office/drawing/2014/main" id="{DD99BAB4-3301-00E1-06A4-D4096EE7C1E2}"/>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34781807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5D7D12-CEF1-4B9C-82A5-317C687ED60B}" type="slidenum">
              <a:rPr lang="en-GB" smtClean="0"/>
              <a:t>39</a:t>
            </a:fld>
            <a:endParaRPr lang="en-GB"/>
          </a:p>
        </p:txBody>
      </p:sp>
      <p:sp>
        <p:nvSpPr>
          <p:cNvPr id="6" name="Notes Placeholder 5">
            <a:extLst>
              <a:ext uri="{FF2B5EF4-FFF2-40B4-BE49-F238E27FC236}">
                <a16:creationId xmlns:a16="http://schemas.microsoft.com/office/drawing/2014/main" id="{83787F01-8295-3BFE-CDF0-2A4CD1A76C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599122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4</a:t>
            </a:fld>
            <a:endParaRPr lang="en-GB"/>
          </a:p>
        </p:txBody>
      </p:sp>
      <p:sp>
        <p:nvSpPr>
          <p:cNvPr id="6" name="Notes Placeholder 5">
            <a:extLst>
              <a:ext uri="{FF2B5EF4-FFF2-40B4-BE49-F238E27FC236}">
                <a16:creationId xmlns:a16="http://schemas.microsoft.com/office/drawing/2014/main" id="{7178CAF7-5F79-36D6-7A3D-7D67CBD0EBFA}"/>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4594079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5D7D12-CEF1-4B9C-82A5-317C687ED60B}" type="slidenum">
              <a:rPr lang="en-GB" smtClean="0"/>
              <a:t>40</a:t>
            </a:fld>
            <a:endParaRPr lang="en-GB"/>
          </a:p>
        </p:txBody>
      </p:sp>
      <p:sp>
        <p:nvSpPr>
          <p:cNvPr id="6" name="Notes Placeholder 5">
            <a:extLst>
              <a:ext uri="{FF2B5EF4-FFF2-40B4-BE49-F238E27FC236}">
                <a16:creationId xmlns:a16="http://schemas.microsoft.com/office/drawing/2014/main" id="{4F04E0CC-4762-5672-EC1C-F3E62E667D39}"/>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2222210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41</a:t>
            </a:fld>
            <a:endParaRPr lang="en-GB"/>
          </a:p>
        </p:txBody>
      </p:sp>
      <p:sp>
        <p:nvSpPr>
          <p:cNvPr id="6" name="Notes Placeholder 5">
            <a:extLst>
              <a:ext uri="{FF2B5EF4-FFF2-40B4-BE49-F238E27FC236}">
                <a16:creationId xmlns:a16="http://schemas.microsoft.com/office/drawing/2014/main" id="{4F5CD76C-8360-0AA1-3F1F-B5D3244EF29F}"/>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06896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E312B2-4887-4DB9-92B6-26BCE6C6B01B}" type="slidenum">
              <a:rPr lang="en-GB" smtClean="0"/>
              <a:t>5</a:t>
            </a:fld>
            <a:endParaRPr lang="en-GB"/>
          </a:p>
        </p:txBody>
      </p:sp>
    </p:spTree>
    <p:extLst>
      <p:ext uri="{BB962C8B-B14F-4D97-AF65-F5344CB8AC3E}">
        <p14:creationId xmlns:p14="http://schemas.microsoft.com/office/powerpoint/2010/main" val="1744178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6</a:t>
            </a:fld>
            <a:endParaRPr lang="en-GB"/>
          </a:p>
        </p:txBody>
      </p:sp>
    </p:spTree>
    <p:extLst>
      <p:ext uri="{BB962C8B-B14F-4D97-AF65-F5344CB8AC3E}">
        <p14:creationId xmlns:p14="http://schemas.microsoft.com/office/powerpoint/2010/main" val="27136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7</a:t>
            </a:fld>
            <a:endParaRPr lang="en-GB"/>
          </a:p>
        </p:txBody>
      </p:sp>
    </p:spTree>
    <p:extLst>
      <p:ext uri="{BB962C8B-B14F-4D97-AF65-F5344CB8AC3E}">
        <p14:creationId xmlns:p14="http://schemas.microsoft.com/office/powerpoint/2010/main" val="3045310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BED3A8E-06F3-7042-B1A7-CFACD860D3C4}" type="slidenum">
              <a:rPr lang="en-US" smtClean="0"/>
              <a:t>8</a:t>
            </a:fld>
            <a:endParaRPr lang="en-US"/>
          </a:p>
        </p:txBody>
      </p:sp>
      <p:sp>
        <p:nvSpPr>
          <p:cNvPr id="6" name="Notes Placeholder 5">
            <a:extLst>
              <a:ext uri="{FF2B5EF4-FFF2-40B4-BE49-F238E27FC236}">
                <a16:creationId xmlns:a16="http://schemas.microsoft.com/office/drawing/2014/main" id="{7CF7C976-7148-79BC-6A77-55B79F909BB7}"/>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441321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DE312B2-4887-4DB9-92B6-26BCE6C6B01B}" type="slidenum">
              <a:rPr lang="en-GB" smtClean="0"/>
              <a:t>9</a:t>
            </a:fld>
            <a:endParaRPr lang="en-GB"/>
          </a:p>
        </p:txBody>
      </p:sp>
      <p:sp>
        <p:nvSpPr>
          <p:cNvPr id="6" name="Notes Placeholder 5">
            <a:extLst>
              <a:ext uri="{FF2B5EF4-FFF2-40B4-BE49-F238E27FC236}">
                <a16:creationId xmlns:a16="http://schemas.microsoft.com/office/drawing/2014/main" id="{C26D92A7-9223-5A40-8DBC-C75AADA5E555}"/>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919032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2794-D03E-F927-E69F-EEAA938CC7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E5F44F-D05D-6E08-F14A-11D7C2ADD6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70637A-BB66-74E6-42D3-777E3334C5BC}"/>
              </a:ext>
            </a:extLst>
          </p:cNvPr>
          <p:cNvSpPr>
            <a:spLocks noGrp="1"/>
          </p:cNvSpPr>
          <p:nvPr>
            <p:ph type="dt" sz="half" idx="10"/>
          </p:nvPr>
        </p:nvSpPr>
        <p:spPr/>
        <p:txBody>
          <a:bodyPr/>
          <a:lstStyle/>
          <a:p>
            <a:fld id="{1D52C76E-D662-487B-949F-4C8D1479F8E5}" type="datetimeFigureOut">
              <a:rPr lang="en-GB" smtClean="0"/>
              <a:t>13/07/2023</a:t>
            </a:fld>
            <a:endParaRPr lang="en-GB"/>
          </a:p>
        </p:txBody>
      </p:sp>
      <p:sp>
        <p:nvSpPr>
          <p:cNvPr id="5" name="Footer Placeholder 4">
            <a:extLst>
              <a:ext uri="{FF2B5EF4-FFF2-40B4-BE49-F238E27FC236}">
                <a16:creationId xmlns:a16="http://schemas.microsoft.com/office/drawing/2014/main" id="{EE59C97B-4E2F-17FA-5066-A199E05FB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CF5607-6B55-4F71-4420-2E366038E5EF}"/>
              </a:ext>
            </a:extLst>
          </p:cNvPr>
          <p:cNvSpPr>
            <a:spLocks noGrp="1"/>
          </p:cNvSpPr>
          <p:nvPr>
            <p:ph type="sldNum" sz="quarter" idx="12"/>
          </p:nvPr>
        </p:nvSpPr>
        <p:spPr/>
        <p:txBody>
          <a:bodyPr/>
          <a:lstStyle/>
          <a:p>
            <a:fld id="{BAEA53B4-A538-47DA-811B-5EC7AA4C0491}" type="slidenum">
              <a:rPr lang="en-GB" smtClean="0"/>
              <a:t>‹#›</a:t>
            </a:fld>
            <a:endParaRPr lang="en-GB"/>
          </a:p>
        </p:txBody>
      </p:sp>
    </p:spTree>
    <p:extLst>
      <p:ext uri="{BB962C8B-B14F-4D97-AF65-F5344CB8AC3E}">
        <p14:creationId xmlns:p14="http://schemas.microsoft.com/office/powerpoint/2010/main" val="861069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9C068-F29D-8562-F1AB-4D81DDA96B5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2BBFC1-275A-5981-10DA-EBD0426B30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D04C37-91F8-69AA-72E2-8C9E5FFCBEE4}"/>
              </a:ext>
            </a:extLst>
          </p:cNvPr>
          <p:cNvSpPr>
            <a:spLocks noGrp="1"/>
          </p:cNvSpPr>
          <p:nvPr>
            <p:ph type="dt" sz="half" idx="10"/>
          </p:nvPr>
        </p:nvSpPr>
        <p:spPr/>
        <p:txBody>
          <a:bodyPr/>
          <a:lstStyle/>
          <a:p>
            <a:fld id="{1D52C76E-D662-487B-949F-4C8D1479F8E5}" type="datetimeFigureOut">
              <a:rPr lang="en-GB" smtClean="0"/>
              <a:t>13/07/2023</a:t>
            </a:fld>
            <a:endParaRPr lang="en-GB"/>
          </a:p>
        </p:txBody>
      </p:sp>
      <p:sp>
        <p:nvSpPr>
          <p:cNvPr id="5" name="Footer Placeholder 4">
            <a:extLst>
              <a:ext uri="{FF2B5EF4-FFF2-40B4-BE49-F238E27FC236}">
                <a16:creationId xmlns:a16="http://schemas.microsoft.com/office/drawing/2014/main" id="{937D4BB0-A20B-0565-1089-B7FA275877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371667-B238-2F41-74D1-7FB4004C023A}"/>
              </a:ext>
            </a:extLst>
          </p:cNvPr>
          <p:cNvSpPr>
            <a:spLocks noGrp="1"/>
          </p:cNvSpPr>
          <p:nvPr>
            <p:ph type="sldNum" sz="quarter" idx="12"/>
          </p:nvPr>
        </p:nvSpPr>
        <p:spPr/>
        <p:txBody>
          <a:bodyPr/>
          <a:lstStyle/>
          <a:p>
            <a:fld id="{BAEA53B4-A538-47DA-811B-5EC7AA4C0491}" type="slidenum">
              <a:rPr lang="en-GB" smtClean="0"/>
              <a:t>‹#›</a:t>
            </a:fld>
            <a:endParaRPr lang="en-GB"/>
          </a:p>
        </p:txBody>
      </p:sp>
    </p:spTree>
    <p:extLst>
      <p:ext uri="{BB962C8B-B14F-4D97-AF65-F5344CB8AC3E}">
        <p14:creationId xmlns:p14="http://schemas.microsoft.com/office/powerpoint/2010/main" val="3067138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217BB0-0AA6-FEB9-51E5-BFFC7F1FD4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2E40C0-CCED-E0A3-19BA-0A80BA6A46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6E951C-A6D7-ED88-DC58-A74279FDEE7C}"/>
              </a:ext>
            </a:extLst>
          </p:cNvPr>
          <p:cNvSpPr>
            <a:spLocks noGrp="1"/>
          </p:cNvSpPr>
          <p:nvPr>
            <p:ph type="dt" sz="half" idx="10"/>
          </p:nvPr>
        </p:nvSpPr>
        <p:spPr/>
        <p:txBody>
          <a:bodyPr/>
          <a:lstStyle/>
          <a:p>
            <a:fld id="{1D52C76E-D662-487B-949F-4C8D1479F8E5}" type="datetimeFigureOut">
              <a:rPr lang="en-GB" smtClean="0"/>
              <a:t>13/07/2023</a:t>
            </a:fld>
            <a:endParaRPr lang="en-GB"/>
          </a:p>
        </p:txBody>
      </p:sp>
      <p:sp>
        <p:nvSpPr>
          <p:cNvPr id="5" name="Footer Placeholder 4">
            <a:extLst>
              <a:ext uri="{FF2B5EF4-FFF2-40B4-BE49-F238E27FC236}">
                <a16:creationId xmlns:a16="http://schemas.microsoft.com/office/drawing/2014/main" id="{8AD1F520-B5D3-17BC-8399-242A3B358C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69A348-D47B-950E-763D-E304C0A41D6E}"/>
              </a:ext>
            </a:extLst>
          </p:cNvPr>
          <p:cNvSpPr>
            <a:spLocks noGrp="1"/>
          </p:cNvSpPr>
          <p:nvPr>
            <p:ph type="sldNum" sz="quarter" idx="12"/>
          </p:nvPr>
        </p:nvSpPr>
        <p:spPr/>
        <p:txBody>
          <a:bodyPr/>
          <a:lstStyle/>
          <a:p>
            <a:fld id="{BAEA53B4-A538-47DA-811B-5EC7AA4C0491}" type="slidenum">
              <a:rPr lang="en-GB" smtClean="0"/>
              <a:t>‹#›</a:t>
            </a:fld>
            <a:endParaRPr lang="en-GB"/>
          </a:p>
        </p:txBody>
      </p:sp>
    </p:spTree>
    <p:extLst>
      <p:ext uri="{BB962C8B-B14F-4D97-AF65-F5344CB8AC3E}">
        <p14:creationId xmlns:p14="http://schemas.microsoft.com/office/powerpoint/2010/main" val="735859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Ful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FB88E02-39BA-B441-902F-A18B86A8DEBB}"/>
              </a:ext>
            </a:extLst>
          </p:cNvPr>
          <p:cNvSpPr>
            <a:spLocks noGrp="1"/>
          </p:cNvSpPr>
          <p:nvPr>
            <p:ph type="title"/>
          </p:nvPr>
        </p:nvSpPr>
        <p:spPr>
          <a:xfrm>
            <a:off x="921600" y="540000"/>
            <a:ext cx="10345800" cy="646331"/>
          </a:xfrm>
          <a:prstGeom prst="rect">
            <a:avLst/>
          </a:prstGeom>
        </p:spPr>
        <p:txBody>
          <a:bodyPr vert="horz" lIns="91440" tIns="45720" rIns="91440" bIns="45720" rtlCol="0" anchor="t" anchorCtr="0">
            <a:spAutoFit/>
          </a:bodyPr>
          <a:lstStyle/>
          <a:p>
            <a:r>
              <a:rPr lang="en-US"/>
              <a:t>Click to edit Master title style</a:t>
            </a:r>
          </a:p>
        </p:txBody>
      </p:sp>
      <p:sp>
        <p:nvSpPr>
          <p:cNvPr id="9" name="Text Placeholder 2">
            <a:extLst>
              <a:ext uri="{FF2B5EF4-FFF2-40B4-BE49-F238E27FC236}">
                <a16:creationId xmlns:a16="http://schemas.microsoft.com/office/drawing/2014/main" id="{857B4193-4851-9F49-B83F-3380B1E7919D}"/>
              </a:ext>
            </a:extLst>
          </p:cNvPr>
          <p:cNvSpPr>
            <a:spLocks noGrp="1"/>
          </p:cNvSpPr>
          <p:nvPr>
            <p:ph idx="1"/>
          </p:nvPr>
        </p:nvSpPr>
        <p:spPr>
          <a:xfrm>
            <a:off x="923100" y="1390752"/>
            <a:ext cx="10345800" cy="3999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2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333375"/>
            <a:ext cx="10496551" cy="4508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34434" y="1201738"/>
            <a:ext cx="5145617"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83251" y="1201738"/>
            <a:ext cx="5145616"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7">
            <a:extLst>
              <a:ext uri="{FF2B5EF4-FFF2-40B4-BE49-F238E27FC236}">
                <a16:creationId xmlns:a16="http://schemas.microsoft.com/office/drawing/2014/main" id="{72F408A9-70A5-4EF2-9694-567A547C4526}"/>
              </a:ext>
            </a:extLst>
          </p:cNvPr>
          <p:cNvSpPr>
            <a:spLocks noGrp="1" noChangeArrowheads="1"/>
          </p:cNvSpPr>
          <p:nvPr>
            <p:ph type="sldNum" sz="quarter" idx="10"/>
          </p:nvPr>
        </p:nvSpPr>
        <p:spPr>
          <a:ln/>
        </p:spPr>
        <p:txBody>
          <a:bodyPr/>
          <a:lstStyle>
            <a:lvl1pPr>
              <a:defRPr/>
            </a:lvl1pPr>
          </a:lstStyle>
          <a:p>
            <a:pPr>
              <a:defRPr/>
            </a:pPr>
            <a:fld id="{2621097B-B7EB-45BA-AB6B-DF6B820685EC}" type="slidenum">
              <a:rPr lang="en-GB" altLang="en-US"/>
              <a:pPr>
                <a:defRPr/>
              </a:pPr>
              <a:t>‹#›</a:t>
            </a:fld>
            <a:r>
              <a:rPr lang="en-GB" altLang="en-US"/>
              <a:t> </a:t>
            </a:r>
          </a:p>
        </p:txBody>
      </p:sp>
    </p:spTree>
    <p:extLst>
      <p:ext uri="{BB962C8B-B14F-4D97-AF65-F5344CB8AC3E}">
        <p14:creationId xmlns:p14="http://schemas.microsoft.com/office/powerpoint/2010/main" val="2037530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28"/>
        <p:cNvGrpSpPr/>
        <p:nvPr/>
      </p:nvGrpSpPr>
      <p:grpSpPr>
        <a:xfrm>
          <a:off x="0" y="0"/>
          <a:ext cx="0" cy="0"/>
          <a:chOff x="0" y="0"/>
          <a:chExt cx="0" cy="0"/>
        </a:xfrm>
      </p:grpSpPr>
      <p:sp>
        <p:nvSpPr>
          <p:cNvPr id="29" name="Google Shape;29;p7"/>
          <p:cNvSpPr txBox="1">
            <a:spLocks noGrp="1"/>
          </p:cNvSpPr>
          <p:nvPr>
            <p:ph type="sldNum" idx="12"/>
          </p:nvPr>
        </p:nvSpPr>
        <p:spPr>
          <a:xfrm>
            <a:off x="11582134" y="6551602"/>
            <a:ext cx="143933" cy="346249"/>
          </a:xfrm>
          <a:prstGeom prst="rect">
            <a:avLst/>
          </a:prstGeom>
          <a:noFill/>
          <a:ln>
            <a:noFill/>
          </a:ln>
        </p:spPr>
        <p:txBody>
          <a:bodyPr spcFirstLastPara="1" wrap="square" lIns="0" tIns="0" rIns="0" bIns="0" anchor="t" anchorCtr="0">
            <a:noAutofit/>
          </a:bodyPr>
          <a:lstStyle>
            <a:lvl1pPr marL="25400" marR="0" lvl="0" indent="0" algn="l" rtl="0">
              <a:lnSpc>
                <a:spcPct val="113750"/>
              </a:lnSpc>
              <a:spcBef>
                <a:spcPts val="0"/>
              </a:spcBef>
              <a:spcAft>
                <a:spcPts val="0"/>
              </a:spcAft>
              <a:buNone/>
              <a:defRPr sz="800" b="0" i="0" u="none" strike="noStrike" cap="none">
                <a:solidFill>
                  <a:srgbClr val="000000"/>
                </a:solidFill>
                <a:latin typeface="Arial"/>
                <a:ea typeface="Arial"/>
                <a:cs typeface="Arial"/>
                <a:sym typeface="Arial"/>
              </a:defRPr>
            </a:lvl1pPr>
            <a:lvl2pPr marL="25400" marR="0" lvl="1" indent="0" algn="l" rtl="0">
              <a:lnSpc>
                <a:spcPct val="113750"/>
              </a:lnSpc>
              <a:spcBef>
                <a:spcPts val="0"/>
              </a:spcBef>
              <a:spcAft>
                <a:spcPts val="0"/>
              </a:spcAft>
              <a:buNone/>
              <a:defRPr sz="800" b="0" i="0" u="none" strike="noStrike" cap="none">
                <a:solidFill>
                  <a:srgbClr val="000000"/>
                </a:solidFill>
                <a:latin typeface="Arial"/>
                <a:ea typeface="Arial"/>
                <a:cs typeface="Arial"/>
                <a:sym typeface="Arial"/>
              </a:defRPr>
            </a:lvl2pPr>
            <a:lvl3pPr marL="25400" marR="0" lvl="2" indent="0" algn="l" rtl="0">
              <a:lnSpc>
                <a:spcPct val="113750"/>
              </a:lnSpc>
              <a:spcBef>
                <a:spcPts val="0"/>
              </a:spcBef>
              <a:spcAft>
                <a:spcPts val="0"/>
              </a:spcAft>
              <a:buNone/>
              <a:defRPr sz="800" b="0" i="0" u="none" strike="noStrike" cap="none">
                <a:solidFill>
                  <a:srgbClr val="000000"/>
                </a:solidFill>
                <a:latin typeface="Arial"/>
                <a:ea typeface="Arial"/>
                <a:cs typeface="Arial"/>
                <a:sym typeface="Arial"/>
              </a:defRPr>
            </a:lvl3pPr>
            <a:lvl4pPr marL="25400" marR="0" lvl="3" indent="0" algn="l" rtl="0">
              <a:lnSpc>
                <a:spcPct val="113750"/>
              </a:lnSpc>
              <a:spcBef>
                <a:spcPts val="0"/>
              </a:spcBef>
              <a:spcAft>
                <a:spcPts val="0"/>
              </a:spcAft>
              <a:buNone/>
              <a:defRPr sz="800" b="0" i="0" u="none" strike="noStrike" cap="none">
                <a:solidFill>
                  <a:srgbClr val="000000"/>
                </a:solidFill>
                <a:latin typeface="Arial"/>
                <a:ea typeface="Arial"/>
                <a:cs typeface="Arial"/>
                <a:sym typeface="Arial"/>
              </a:defRPr>
            </a:lvl4pPr>
            <a:lvl5pPr marL="25400" marR="0" lvl="4" indent="0" algn="l" rtl="0">
              <a:lnSpc>
                <a:spcPct val="113750"/>
              </a:lnSpc>
              <a:spcBef>
                <a:spcPts val="0"/>
              </a:spcBef>
              <a:spcAft>
                <a:spcPts val="0"/>
              </a:spcAft>
              <a:buNone/>
              <a:defRPr sz="800" b="0" i="0" u="none" strike="noStrike" cap="none">
                <a:solidFill>
                  <a:srgbClr val="000000"/>
                </a:solidFill>
                <a:latin typeface="Arial"/>
                <a:ea typeface="Arial"/>
                <a:cs typeface="Arial"/>
                <a:sym typeface="Arial"/>
              </a:defRPr>
            </a:lvl5pPr>
            <a:lvl6pPr marL="25400" marR="0" lvl="5" indent="0" algn="l" rtl="0">
              <a:lnSpc>
                <a:spcPct val="113750"/>
              </a:lnSpc>
              <a:spcBef>
                <a:spcPts val="0"/>
              </a:spcBef>
              <a:spcAft>
                <a:spcPts val="0"/>
              </a:spcAft>
              <a:buNone/>
              <a:defRPr sz="800" b="0" i="0" u="none" strike="noStrike" cap="none">
                <a:solidFill>
                  <a:srgbClr val="000000"/>
                </a:solidFill>
                <a:latin typeface="Arial"/>
                <a:ea typeface="Arial"/>
                <a:cs typeface="Arial"/>
                <a:sym typeface="Arial"/>
              </a:defRPr>
            </a:lvl6pPr>
            <a:lvl7pPr marL="25400" marR="0" lvl="6" indent="0" algn="l" rtl="0">
              <a:lnSpc>
                <a:spcPct val="113750"/>
              </a:lnSpc>
              <a:spcBef>
                <a:spcPts val="0"/>
              </a:spcBef>
              <a:spcAft>
                <a:spcPts val="0"/>
              </a:spcAft>
              <a:buNone/>
              <a:defRPr sz="800" b="0" i="0" u="none" strike="noStrike" cap="none">
                <a:solidFill>
                  <a:srgbClr val="000000"/>
                </a:solidFill>
                <a:latin typeface="Arial"/>
                <a:ea typeface="Arial"/>
                <a:cs typeface="Arial"/>
                <a:sym typeface="Arial"/>
              </a:defRPr>
            </a:lvl7pPr>
            <a:lvl8pPr marL="25400" marR="0" lvl="7" indent="0" algn="l" rtl="0">
              <a:lnSpc>
                <a:spcPct val="113750"/>
              </a:lnSpc>
              <a:spcBef>
                <a:spcPts val="0"/>
              </a:spcBef>
              <a:spcAft>
                <a:spcPts val="0"/>
              </a:spcAft>
              <a:buNone/>
              <a:defRPr sz="800" b="0" i="0" u="none" strike="noStrike" cap="none">
                <a:solidFill>
                  <a:srgbClr val="000000"/>
                </a:solidFill>
                <a:latin typeface="Arial"/>
                <a:ea typeface="Arial"/>
                <a:cs typeface="Arial"/>
                <a:sym typeface="Arial"/>
              </a:defRPr>
            </a:lvl8pPr>
            <a:lvl9pPr marL="25400" marR="0" lvl="8" indent="0" algn="l" rtl="0">
              <a:lnSpc>
                <a:spcPct val="113750"/>
              </a:lnSpc>
              <a:spcBef>
                <a:spcPts val="0"/>
              </a:spcBef>
              <a:spcAft>
                <a:spcPts val="0"/>
              </a:spcAft>
              <a:buNone/>
              <a:defRPr sz="800" b="0" i="0" u="none" strike="noStrike" cap="none">
                <a:solidFill>
                  <a:srgbClr val="000000"/>
                </a:solidFill>
                <a:latin typeface="Arial"/>
                <a:ea typeface="Arial"/>
                <a:cs typeface="Arial"/>
                <a:sym typeface="Arial"/>
              </a:defRPr>
            </a:lvl9pPr>
          </a:lstStyle>
          <a:p>
            <a:fld id="{00000000-1234-1234-1234-123412341234}" type="slidenum">
              <a:rPr lang="en-GB" smtClean="0"/>
              <a:pPr/>
              <a:t>‹#›</a:t>
            </a:fld>
            <a:endParaRPr lang="en-GB"/>
          </a:p>
        </p:txBody>
      </p:sp>
      <p:sp>
        <p:nvSpPr>
          <p:cNvPr id="30" name="Google Shape;30;p7"/>
          <p:cNvSpPr txBox="1">
            <a:spLocks noGrp="1"/>
          </p:cNvSpPr>
          <p:nvPr>
            <p:ph type="body" idx="1"/>
          </p:nvPr>
        </p:nvSpPr>
        <p:spPr>
          <a:xfrm>
            <a:off x="452829" y="283284"/>
            <a:ext cx="9410700" cy="873372"/>
          </a:xfrm>
          <a:prstGeom prst="rect">
            <a:avLst/>
          </a:prstGeom>
          <a:noFill/>
          <a:ln>
            <a:noFill/>
          </a:ln>
        </p:spPr>
        <p:txBody>
          <a:bodyPr spcFirstLastPara="1" wrap="square" lIns="91425" tIns="45700" rIns="91425" bIns="45700" anchor="t" anchorCtr="0"/>
          <a:lstStyle>
            <a:lvl1pPr marL="457200" marR="0" lvl="0" indent="-228600" algn="l" rtl="0">
              <a:lnSpc>
                <a:spcPct val="110000"/>
              </a:lnSpc>
              <a:spcBef>
                <a:spcPts val="0"/>
              </a:spcBef>
              <a:spcAft>
                <a:spcPts val="0"/>
              </a:spcAft>
              <a:buClr>
                <a:srgbClr val="000000"/>
              </a:buClr>
              <a:buSzPts val="1500"/>
              <a:buFont typeface="Arial"/>
              <a:buNone/>
              <a:defRPr sz="1500" b="0" i="0" u="none" strike="noStrike" cap="none">
                <a:solidFill>
                  <a:srgbClr val="405866"/>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500"/>
              <a:buFont typeface="Arial"/>
              <a:buNone/>
              <a:defRPr sz="1500" b="1" i="0" u="none" strike="noStrike" cap="none">
                <a:solidFill>
                  <a:srgbClr val="000000"/>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1500"/>
              <a:buFont typeface="Arial"/>
              <a:buNone/>
              <a:defRPr sz="1500" b="1" i="0" u="none" strike="noStrike" cap="none">
                <a:solidFill>
                  <a:srgbClr val="000000"/>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1500"/>
              <a:buFont typeface="Arial"/>
              <a:buNone/>
              <a:defRPr sz="1500" b="1" i="0" u="none" strike="noStrike" cap="none">
                <a:solidFill>
                  <a:srgbClr val="000000"/>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1500"/>
              <a:buFont typeface="Arial"/>
              <a:buNone/>
              <a:defRPr sz="1500" b="1" i="0" u="none" strike="noStrike" cap="none">
                <a:solidFill>
                  <a:srgbClr val="000000"/>
                </a:solidFill>
                <a:latin typeface="Montserrat"/>
                <a:ea typeface="Montserrat"/>
                <a:cs typeface="Montserrat"/>
                <a:sym typeface="Montserra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255493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Title">
  <p:cSld name="8_Title">
    <p:spTree>
      <p:nvGrpSpPr>
        <p:cNvPr id="1" name="Shape 37"/>
        <p:cNvGrpSpPr/>
        <p:nvPr/>
      </p:nvGrpSpPr>
      <p:grpSpPr>
        <a:xfrm>
          <a:off x="0" y="0"/>
          <a:ext cx="0" cy="0"/>
          <a:chOff x="0" y="0"/>
          <a:chExt cx="0" cy="0"/>
        </a:xfrm>
      </p:grpSpPr>
      <p:sp>
        <p:nvSpPr>
          <p:cNvPr id="38" name="Google Shape;38;p10"/>
          <p:cNvSpPr/>
          <p:nvPr/>
        </p:nvSpPr>
        <p:spPr>
          <a:xfrm>
            <a:off x="0" y="6026155"/>
            <a:ext cx="12192000" cy="0"/>
          </a:xfrm>
          <a:custGeom>
            <a:avLst/>
            <a:gdLst/>
            <a:ahLst/>
            <a:cxnLst/>
            <a:rect l="l" t="t" r="r" b="b"/>
            <a:pathLst>
              <a:path w="9144000" h="120000" extrusionOk="0">
                <a:moveTo>
                  <a:pt x="0" y="0"/>
                </a:moveTo>
                <a:lnTo>
                  <a:pt x="9144000" y="0"/>
                </a:lnTo>
              </a:path>
            </a:pathLst>
          </a:custGeom>
          <a:noFill/>
          <a:ln w="9525" cap="flat" cmpd="sng">
            <a:solidFill>
              <a:srgbClr val="2C3A4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9" name="Google Shape;39;p10"/>
          <p:cNvSpPr txBox="1">
            <a:spLocks noGrp="1"/>
          </p:cNvSpPr>
          <p:nvPr>
            <p:ph type="sldNum" idx="12"/>
          </p:nvPr>
        </p:nvSpPr>
        <p:spPr>
          <a:xfrm>
            <a:off x="11582134" y="6551602"/>
            <a:ext cx="143933" cy="346249"/>
          </a:xfrm>
          <a:prstGeom prst="rect">
            <a:avLst/>
          </a:prstGeom>
          <a:noFill/>
          <a:ln>
            <a:noFill/>
          </a:ln>
        </p:spPr>
        <p:txBody>
          <a:bodyPr spcFirstLastPara="1" wrap="square" lIns="0" tIns="0" rIns="0" bIns="0" anchor="t" anchorCtr="0">
            <a:noAutofit/>
          </a:bodyPr>
          <a:lstStyle>
            <a:lvl1pPr marL="25400" marR="0" lvl="0" indent="0" algn="l" rtl="0">
              <a:lnSpc>
                <a:spcPct val="113750"/>
              </a:lnSpc>
              <a:spcBef>
                <a:spcPts val="0"/>
              </a:spcBef>
              <a:spcAft>
                <a:spcPts val="0"/>
              </a:spcAft>
              <a:buNone/>
              <a:defRPr sz="800" b="0" i="0" u="none" strike="noStrike" cap="none">
                <a:solidFill>
                  <a:srgbClr val="000000"/>
                </a:solidFill>
                <a:latin typeface="Arial"/>
                <a:ea typeface="Arial"/>
                <a:cs typeface="Arial"/>
                <a:sym typeface="Arial"/>
              </a:defRPr>
            </a:lvl1pPr>
            <a:lvl2pPr marL="25400" marR="0" lvl="1" indent="0" algn="l" rtl="0">
              <a:lnSpc>
                <a:spcPct val="113750"/>
              </a:lnSpc>
              <a:spcBef>
                <a:spcPts val="0"/>
              </a:spcBef>
              <a:spcAft>
                <a:spcPts val="0"/>
              </a:spcAft>
              <a:buNone/>
              <a:defRPr sz="800" b="0" i="0" u="none" strike="noStrike" cap="none">
                <a:solidFill>
                  <a:srgbClr val="000000"/>
                </a:solidFill>
                <a:latin typeface="Arial"/>
                <a:ea typeface="Arial"/>
                <a:cs typeface="Arial"/>
                <a:sym typeface="Arial"/>
              </a:defRPr>
            </a:lvl2pPr>
            <a:lvl3pPr marL="25400" marR="0" lvl="2" indent="0" algn="l" rtl="0">
              <a:lnSpc>
                <a:spcPct val="113750"/>
              </a:lnSpc>
              <a:spcBef>
                <a:spcPts val="0"/>
              </a:spcBef>
              <a:spcAft>
                <a:spcPts val="0"/>
              </a:spcAft>
              <a:buNone/>
              <a:defRPr sz="800" b="0" i="0" u="none" strike="noStrike" cap="none">
                <a:solidFill>
                  <a:srgbClr val="000000"/>
                </a:solidFill>
                <a:latin typeface="Arial"/>
                <a:ea typeface="Arial"/>
                <a:cs typeface="Arial"/>
                <a:sym typeface="Arial"/>
              </a:defRPr>
            </a:lvl3pPr>
            <a:lvl4pPr marL="25400" marR="0" lvl="3" indent="0" algn="l" rtl="0">
              <a:lnSpc>
                <a:spcPct val="113750"/>
              </a:lnSpc>
              <a:spcBef>
                <a:spcPts val="0"/>
              </a:spcBef>
              <a:spcAft>
                <a:spcPts val="0"/>
              </a:spcAft>
              <a:buNone/>
              <a:defRPr sz="800" b="0" i="0" u="none" strike="noStrike" cap="none">
                <a:solidFill>
                  <a:srgbClr val="000000"/>
                </a:solidFill>
                <a:latin typeface="Arial"/>
                <a:ea typeface="Arial"/>
                <a:cs typeface="Arial"/>
                <a:sym typeface="Arial"/>
              </a:defRPr>
            </a:lvl4pPr>
            <a:lvl5pPr marL="25400" marR="0" lvl="4" indent="0" algn="l" rtl="0">
              <a:lnSpc>
                <a:spcPct val="113750"/>
              </a:lnSpc>
              <a:spcBef>
                <a:spcPts val="0"/>
              </a:spcBef>
              <a:spcAft>
                <a:spcPts val="0"/>
              </a:spcAft>
              <a:buNone/>
              <a:defRPr sz="800" b="0" i="0" u="none" strike="noStrike" cap="none">
                <a:solidFill>
                  <a:srgbClr val="000000"/>
                </a:solidFill>
                <a:latin typeface="Arial"/>
                <a:ea typeface="Arial"/>
                <a:cs typeface="Arial"/>
                <a:sym typeface="Arial"/>
              </a:defRPr>
            </a:lvl5pPr>
            <a:lvl6pPr marL="25400" marR="0" lvl="5" indent="0" algn="l" rtl="0">
              <a:lnSpc>
                <a:spcPct val="113750"/>
              </a:lnSpc>
              <a:spcBef>
                <a:spcPts val="0"/>
              </a:spcBef>
              <a:spcAft>
                <a:spcPts val="0"/>
              </a:spcAft>
              <a:buNone/>
              <a:defRPr sz="800" b="0" i="0" u="none" strike="noStrike" cap="none">
                <a:solidFill>
                  <a:srgbClr val="000000"/>
                </a:solidFill>
                <a:latin typeface="Arial"/>
                <a:ea typeface="Arial"/>
                <a:cs typeface="Arial"/>
                <a:sym typeface="Arial"/>
              </a:defRPr>
            </a:lvl6pPr>
            <a:lvl7pPr marL="25400" marR="0" lvl="6" indent="0" algn="l" rtl="0">
              <a:lnSpc>
                <a:spcPct val="113750"/>
              </a:lnSpc>
              <a:spcBef>
                <a:spcPts val="0"/>
              </a:spcBef>
              <a:spcAft>
                <a:spcPts val="0"/>
              </a:spcAft>
              <a:buNone/>
              <a:defRPr sz="800" b="0" i="0" u="none" strike="noStrike" cap="none">
                <a:solidFill>
                  <a:srgbClr val="000000"/>
                </a:solidFill>
                <a:latin typeface="Arial"/>
                <a:ea typeface="Arial"/>
                <a:cs typeface="Arial"/>
                <a:sym typeface="Arial"/>
              </a:defRPr>
            </a:lvl7pPr>
            <a:lvl8pPr marL="25400" marR="0" lvl="7" indent="0" algn="l" rtl="0">
              <a:lnSpc>
                <a:spcPct val="113750"/>
              </a:lnSpc>
              <a:spcBef>
                <a:spcPts val="0"/>
              </a:spcBef>
              <a:spcAft>
                <a:spcPts val="0"/>
              </a:spcAft>
              <a:buNone/>
              <a:defRPr sz="800" b="0" i="0" u="none" strike="noStrike" cap="none">
                <a:solidFill>
                  <a:srgbClr val="000000"/>
                </a:solidFill>
                <a:latin typeface="Arial"/>
                <a:ea typeface="Arial"/>
                <a:cs typeface="Arial"/>
                <a:sym typeface="Arial"/>
              </a:defRPr>
            </a:lvl8pPr>
            <a:lvl9pPr marL="25400" marR="0" lvl="8" indent="0" algn="l" rtl="0">
              <a:lnSpc>
                <a:spcPct val="113750"/>
              </a:lnSpc>
              <a:spcBef>
                <a:spcPts val="0"/>
              </a:spcBef>
              <a:spcAft>
                <a:spcPts val="0"/>
              </a:spcAft>
              <a:buNone/>
              <a:defRPr sz="800" b="0" i="0" u="none" strike="noStrike" cap="none">
                <a:solidFill>
                  <a:srgbClr val="000000"/>
                </a:solidFill>
                <a:latin typeface="Arial"/>
                <a:ea typeface="Arial"/>
                <a:cs typeface="Arial"/>
                <a:sym typeface="Arial"/>
              </a:defRPr>
            </a:lvl9pPr>
          </a:lstStyle>
          <a:p>
            <a:fld id="{00000000-1234-1234-1234-123412341234}" type="slidenum">
              <a:rPr lang="en-GB" smtClean="0"/>
              <a:pPr/>
              <a:t>‹#›</a:t>
            </a:fld>
            <a:endParaRPr lang="en-GB"/>
          </a:p>
        </p:txBody>
      </p:sp>
      <p:sp>
        <p:nvSpPr>
          <p:cNvPr id="40" name="Google Shape;40;p10"/>
          <p:cNvSpPr txBox="1">
            <a:spLocks noGrp="1"/>
          </p:cNvSpPr>
          <p:nvPr>
            <p:ph type="body" idx="1"/>
          </p:nvPr>
        </p:nvSpPr>
        <p:spPr>
          <a:xfrm>
            <a:off x="452829" y="283284"/>
            <a:ext cx="9410700" cy="873372"/>
          </a:xfrm>
          <a:prstGeom prst="rect">
            <a:avLst/>
          </a:prstGeom>
          <a:noFill/>
          <a:ln>
            <a:noFill/>
          </a:ln>
        </p:spPr>
        <p:txBody>
          <a:bodyPr spcFirstLastPara="1" wrap="square" lIns="91425" tIns="45700" rIns="91425" bIns="45700" anchor="t" anchorCtr="0"/>
          <a:lstStyle>
            <a:lvl1pPr marL="457200" marR="0" lvl="0" indent="-228600" algn="l" rtl="0">
              <a:lnSpc>
                <a:spcPct val="110000"/>
              </a:lnSpc>
              <a:spcBef>
                <a:spcPts val="0"/>
              </a:spcBef>
              <a:spcAft>
                <a:spcPts val="0"/>
              </a:spcAft>
              <a:buClr>
                <a:srgbClr val="000000"/>
              </a:buClr>
              <a:buSzPts val="1500"/>
              <a:buFont typeface="Arial"/>
              <a:buNone/>
              <a:defRPr sz="1500" b="0" i="0" u="none" strike="noStrike" cap="none">
                <a:solidFill>
                  <a:srgbClr val="405866"/>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500"/>
              <a:buFont typeface="Arial"/>
              <a:buNone/>
              <a:defRPr sz="1500" b="1" i="0" u="none" strike="noStrike" cap="none">
                <a:solidFill>
                  <a:srgbClr val="000000"/>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1500"/>
              <a:buFont typeface="Arial"/>
              <a:buNone/>
              <a:defRPr sz="1500" b="1" i="0" u="none" strike="noStrike" cap="none">
                <a:solidFill>
                  <a:srgbClr val="000000"/>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1500"/>
              <a:buFont typeface="Arial"/>
              <a:buNone/>
              <a:defRPr sz="1500" b="1" i="0" u="none" strike="noStrike" cap="none">
                <a:solidFill>
                  <a:srgbClr val="000000"/>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1500"/>
              <a:buFont typeface="Arial"/>
              <a:buNone/>
              <a:defRPr sz="1500" b="1" i="0" u="none" strike="noStrike" cap="none">
                <a:solidFill>
                  <a:srgbClr val="000000"/>
                </a:solidFill>
                <a:latin typeface="Montserrat"/>
                <a:ea typeface="Montserrat"/>
                <a:cs typeface="Montserrat"/>
                <a:sym typeface="Montserra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 name="Google Shape;41;p10"/>
          <p:cNvSpPr/>
          <p:nvPr/>
        </p:nvSpPr>
        <p:spPr>
          <a:xfrm>
            <a:off x="2602253" y="6558800"/>
            <a:ext cx="183727" cy="148830"/>
          </a:xfrm>
          <a:custGeom>
            <a:avLst/>
            <a:gdLst/>
            <a:ahLst/>
            <a:cxnLst/>
            <a:rect l="l" t="t" r="r" b="b"/>
            <a:pathLst>
              <a:path w="137794" h="111760" extrusionOk="0">
                <a:moveTo>
                  <a:pt x="0" y="98907"/>
                </a:moveTo>
                <a:lnTo>
                  <a:pt x="9816" y="104280"/>
                </a:lnTo>
                <a:lnTo>
                  <a:pt x="20293" y="108238"/>
                </a:lnTo>
                <a:lnTo>
                  <a:pt x="31466" y="110716"/>
                </a:lnTo>
                <a:lnTo>
                  <a:pt x="43167" y="111569"/>
                </a:lnTo>
                <a:lnTo>
                  <a:pt x="77543" y="104280"/>
                </a:lnTo>
                <a:lnTo>
                  <a:pt x="84187" y="99301"/>
                </a:lnTo>
                <a:lnTo>
                  <a:pt x="6718" y="99301"/>
                </a:lnTo>
                <a:lnTo>
                  <a:pt x="2197" y="99174"/>
                </a:lnTo>
                <a:lnTo>
                  <a:pt x="0" y="98907"/>
                </a:lnTo>
                <a:close/>
              </a:path>
              <a:path w="137794" h="111760" extrusionOk="0">
                <a:moveTo>
                  <a:pt x="15379" y="67690"/>
                </a:moveTo>
                <a:lnTo>
                  <a:pt x="19268" y="75435"/>
                </a:lnTo>
                <a:lnTo>
                  <a:pt x="25255" y="81580"/>
                </a:lnTo>
                <a:lnTo>
                  <a:pt x="32883" y="85670"/>
                </a:lnTo>
                <a:lnTo>
                  <a:pt x="41694" y="87248"/>
                </a:lnTo>
                <a:lnTo>
                  <a:pt x="34018" y="92320"/>
                </a:lnTo>
                <a:lnTo>
                  <a:pt x="25539" y="96108"/>
                </a:lnTo>
                <a:lnTo>
                  <a:pt x="16394" y="98480"/>
                </a:lnTo>
                <a:lnTo>
                  <a:pt x="6718" y="99301"/>
                </a:lnTo>
                <a:lnTo>
                  <a:pt x="84187" y="99301"/>
                </a:lnTo>
                <a:lnTo>
                  <a:pt x="102662" y="85455"/>
                </a:lnTo>
                <a:lnTo>
                  <a:pt x="112964" y="68198"/>
                </a:lnTo>
                <a:lnTo>
                  <a:pt x="18872" y="68198"/>
                </a:lnTo>
                <a:lnTo>
                  <a:pt x="17106" y="68021"/>
                </a:lnTo>
                <a:lnTo>
                  <a:pt x="15379" y="67690"/>
                </a:lnTo>
                <a:close/>
              </a:path>
              <a:path w="137794" h="111760" extrusionOk="0">
                <a:moveTo>
                  <a:pt x="5511" y="39230"/>
                </a:moveTo>
                <a:lnTo>
                  <a:pt x="5511" y="39585"/>
                </a:lnTo>
                <a:lnTo>
                  <a:pt x="7229" y="49297"/>
                </a:lnTo>
                <a:lnTo>
                  <a:pt x="11974" y="57545"/>
                </a:lnTo>
                <a:lnTo>
                  <a:pt x="19136" y="63719"/>
                </a:lnTo>
                <a:lnTo>
                  <a:pt x="28105" y="67208"/>
                </a:lnTo>
                <a:lnTo>
                  <a:pt x="25742" y="67856"/>
                </a:lnTo>
                <a:lnTo>
                  <a:pt x="23253" y="68198"/>
                </a:lnTo>
                <a:lnTo>
                  <a:pt x="112964" y="68198"/>
                </a:lnTo>
                <a:lnTo>
                  <a:pt x="118067" y="59652"/>
                </a:lnTo>
                <a:lnTo>
                  <a:pt x="121202" y="42760"/>
                </a:lnTo>
                <a:lnTo>
                  <a:pt x="18262" y="42760"/>
                </a:lnTo>
                <a:lnTo>
                  <a:pt x="13652" y="42608"/>
                </a:lnTo>
                <a:lnTo>
                  <a:pt x="9309" y="41351"/>
                </a:lnTo>
                <a:lnTo>
                  <a:pt x="5511" y="39230"/>
                </a:lnTo>
                <a:close/>
              </a:path>
              <a:path w="137794" h="111760" extrusionOk="0">
                <a:moveTo>
                  <a:pt x="9550" y="5156"/>
                </a:moveTo>
                <a:lnTo>
                  <a:pt x="7124" y="9321"/>
                </a:lnTo>
                <a:lnTo>
                  <a:pt x="5740" y="14147"/>
                </a:lnTo>
                <a:lnTo>
                  <a:pt x="5740" y="19316"/>
                </a:lnTo>
                <a:lnTo>
                  <a:pt x="6634" y="26389"/>
                </a:lnTo>
                <a:lnTo>
                  <a:pt x="9167" y="32805"/>
                </a:lnTo>
                <a:lnTo>
                  <a:pt x="13118" y="38338"/>
                </a:lnTo>
                <a:lnTo>
                  <a:pt x="18262" y="42760"/>
                </a:lnTo>
                <a:lnTo>
                  <a:pt x="121202" y="42760"/>
                </a:lnTo>
                <a:lnTo>
                  <a:pt x="122719" y="34582"/>
                </a:lnTo>
                <a:lnTo>
                  <a:pt x="67602" y="34582"/>
                </a:lnTo>
                <a:lnTo>
                  <a:pt x="50610" y="31888"/>
                </a:lnTo>
                <a:lnTo>
                  <a:pt x="35009" y="25822"/>
                </a:lnTo>
                <a:lnTo>
                  <a:pt x="21190" y="16779"/>
                </a:lnTo>
                <a:lnTo>
                  <a:pt x="9550" y="5156"/>
                </a:lnTo>
                <a:close/>
              </a:path>
              <a:path w="137794" h="111760" extrusionOk="0">
                <a:moveTo>
                  <a:pt x="103136" y="0"/>
                </a:moveTo>
                <a:lnTo>
                  <a:pt x="95034" y="0"/>
                </a:lnTo>
                <a:lnTo>
                  <a:pt x="84076" y="2213"/>
                </a:lnTo>
                <a:lnTo>
                  <a:pt x="75126" y="8250"/>
                </a:lnTo>
                <a:lnTo>
                  <a:pt x="69091" y="17203"/>
                </a:lnTo>
                <a:lnTo>
                  <a:pt x="66955" y="27787"/>
                </a:lnTo>
                <a:lnTo>
                  <a:pt x="66996" y="31432"/>
                </a:lnTo>
                <a:lnTo>
                  <a:pt x="67119" y="32524"/>
                </a:lnTo>
                <a:lnTo>
                  <a:pt x="67602" y="34582"/>
                </a:lnTo>
                <a:lnTo>
                  <a:pt x="122719" y="34582"/>
                </a:lnTo>
                <a:lnTo>
                  <a:pt x="123219" y="31888"/>
                </a:lnTo>
                <a:lnTo>
                  <a:pt x="123215" y="27787"/>
                </a:lnTo>
                <a:lnTo>
                  <a:pt x="128727" y="23812"/>
                </a:lnTo>
                <a:lnTo>
                  <a:pt x="133502" y="18859"/>
                </a:lnTo>
                <a:lnTo>
                  <a:pt x="134316" y="17640"/>
                </a:lnTo>
                <a:lnTo>
                  <a:pt x="121094" y="17640"/>
                </a:lnTo>
                <a:lnTo>
                  <a:pt x="126921" y="14147"/>
                </a:lnTo>
                <a:lnTo>
                  <a:pt x="131175" y="8889"/>
                </a:lnTo>
                <a:lnTo>
                  <a:pt x="115595" y="8889"/>
                </a:lnTo>
                <a:lnTo>
                  <a:pt x="110464" y="3416"/>
                </a:lnTo>
                <a:lnTo>
                  <a:pt x="103136" y="0"/>
                </a:lnTo>
                <a:close/>
              </a:path>
              <a:path w="137794" h="111760" extrusionOk="0">
                <a:moveTo>
                  <a:pt x="137274" y="13207"/>
                </a:moveTo>
                <a:lnTo>
                  <a:pt x="132219" y="15443"/>
                </a:lnTo>
                <a:lnTo>
                  <a:pt x="126796" y="16967"/>
                </a:lnTo>
                <a:lnTo>
                  <a:pt x="121094" y="17640"/>
                </a:lnTo>
                <a:lnTo>
                  <a:pt x="134316" y="17640"/>
                </a:lnTo>
                <a:lnTo>
                  <a:pt x="137274" y="13207"/>
                </a:lnTo>
                <a:close/>
              </a:path>
              <a:path w="137794" h="111760" extrusionOk="0">
                <a:moveTo>
                  <a:pt x="133476" y="2057"/>
                </a:moveTo>
                <a:lnTo>
                  <a:pt x="128041" y="5283"/>
                </a:lnTo>
                <a:lnTo>
                  <a:pt x="122008" y="7632"/>
                </a:lnTo>
                <a:lnTo>
                  <a:pt x="115595" y="8889"/>
                </a:lnTo>
                <a:lnTo>
                  <a:pt x="131175" y="8889"/>
                </a:lnTo>
                <a:lnTo>
                  <a:pt x="131381" y="8635"/>
                </a:lnTo>
                <a:lnTo>
                  <a:pt x="133476" y="2057"/>
                </a:lnTo>
                <a:close/>
              </a:path>
            </a:pathLst>
          </a:custGeom>
          <a:solidFill>
            <a:srgbClr val="2BAAE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42" name="Google Shape;42;p10"/>
          <p:cNvSpPr txBox="1"/>
          <p:nvPr/>
        </p:nvSpPr>
        <p:spPr>
          <a:xfrm>
            <a:off x="2815071" y="6575507"/>
            <a:ext cx="1353819" cy="115416"/>
          </a:xfrm>
          <a:prstGeom prst="rect">
            <a:avLst/>
          </a:prstGeom>
          <a:noFill/>
          <a:ln>
            <a:noFill/>
          </a:ln>
        </p:spPr>
        <p:txBody>
          <a:bodyPr spcFirstLastPara="1" wrap="square" lIns="0" tIns="0" rIns="0" bIns="0" anchor="t" anchorCtr="0">
            <a:noAutofit/>
          </a:bodyPr>
          <a:lstStyle/>
          <a:p>
            <a:pPr marL="12700" marR="0" lvl="0" indent="0" algn="l" rtl="0">
              <a:lnSpc>
                <a:spcPct val="113750"/>
              </a:lnSpc>
              <a:spcBef>
                <a:spcPts val="0"/>
              </a:spcBef>
              <a:spcAft>
                <a:spcPts val="0"/>
              </a:spcAft>
              <a:buNone/>
            </a:pPr>
            <a:r>
              <a:rPr lang="en-GB" sz="800" b="0" i="0" u="none" strike="noStrike" cap="none">
                <a:solidFill>
                  <a:srgbClr val="405866"/>
                </a:solidFill>
                <a:latin typeface="Arial"/>
                <a:ea typeface="Arial"/>
                <a:cs typeface="Arial"/>
                <a:sym typeface="Arial"/>
              </a:rPr>
              <a:t>@EducEndowFoundn</a:t>
            </a:r>
            <a:endParaRPr sz="1800"/>
          </a:p>
        </p:txBody>
      </p:sp>
      <p:pic>
        <p:nvPicPr>
          <p:cNvPr id="43" name="Google Shape;43;p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27382" y="6225884"/>
            <a:ext cx="1679109" cy="481600"/>
          </a:xfrm>
          <a:prstGeom prst="rect">
            <a:avLst/>
          </a:prstGeom>
          <a:noFill/>
          <a:ln>
            <a:noFill/>
          </a:ln>
        </p:spPr>
      </p:pic>
    </p:spTree>
    <p:extLst>
      <p:ext uri="{BB962C8B-B14F-4D97-AF65-F5344CB8AC3E}">
        <p14:creationId xmlns:p14="http://schemas.microsoft.com/office/powerpoint/2010/main" val="2385269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180F1-1D10-D4AD-42D8-06F27A13E9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F976B6-8451-7786-EE41-BE7EBACBA8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FC6F6C-7618-EC0A-02A0-89C07F4A4E7A}"/>
              </a:ext>
            </a:extLst>
          </p:cNvPr>
          <p:cNvSpPr>
            <a:spLocks noGrp="1"/>
          </p:cNvSpPr>
          <p:nvPr>
            <p:ph type="dt" sz="half" idx="10"/>
          </p:nvPr>
        </p:nvSpPr>
        <p:spPr/>
        <p:txBody>
          <a:bodyPr/>
          <a:lstStyle/>
          <a:p>
            <a:fld id="{1D52C76E-D662-487B-949F-4C8D1479F8E5}" type="datetimeFigureOut">
              <a:rPr lang="en-GB" smtClean="0"/>
              <a:t>13/07/2023</a:t>
            </a:fld>
            <a:endParaRPr lang="en-GB"/>
          </a:p>
        </p:txBody>
      </p:sp>
      <p:sp>
        <p:nvSpPr>
          <p:cNvPr id="5" name="Footer Placeholder 4">
            <a:extLst>
              <a:ext uri="{FF2B5EF4-FFF2-40B4-BE49-F238E27FC236}">
                <a16:creationId xmlns:a16="http://schemas.microsoft.com/office/drawing/2014/main" id="{56F06ACB-C72C-95E2-A8A9-FD3AC9ABE6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E09713-28B3-0D44-8FE8-D89C8A918A9D}"/>
              </a:ext>
            </a:extLst>
          </p:cNvPr>
          <p:cNvSpPr>
            <a:spLocks noGrp="1"/>
          </p:cNvSpPr>
          <p:nvPr>
            <p:ph type="sldNum" sz="quarter" idx="12"/>
          </p:nvPr>
        </p:nvSpPr>
        <p:spPr/>
        <p:txBody>
          <a:bodyPr/>
          <a:lstStyle/>
          <a:p>
            <a:fld id="{BAEA53B4-A538-47DA-811B-5EC7AA4C0491}" type="slidenum">
              <a:rPr lang="en-GB" smtClean="0"/>
              <a:t>‹#›</a:t>
            </a:fld>
            <a:endParaRPr lang="en-GB"/>
          </a:p>
        </p:txBody>
      </p:sp>
    </p:spTree>
    <p:extLst>
      <p:ext uri="{BB962C8B-B14F-4D97-AF65-F5344CB8AC3E}">
        <p14:creationId xmlns:p14="http://schemas.microsoft.com/office/powerpoint/2010/main" val="22296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67A89-14D4-530D-3C23-5B4A03E770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45FE299-7F46-4E93-44DF-CC6AC8CABB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1401BB-DBD6-5C8D-39F5-B7E2A852A3BC}"/>
              </a:ext>
            </a:extLst>
          </p:cNvPr>
          <p:cNvSpPr>
            <a:spLocks noGrp="1"/>
          </p:cNvSpPr>
          <p:nvPr>
            <p:ph type="dt" sz="half" idx="10"/>
          </p:nvPr>
        </p:nvSpPr>
        <p:spPr/>
        <p:txBody>
          <a:bodyPr/>
          <a:lstStyle/>
          <a:p>
            <a:fld id="{1D52C76E-D662-487B-949F-4C8D1479F8E5}" type="datetimeFigureOut">
              <a:rPr lang="en-GB" smtClean="0"/>
              <a:t>13/07/2023</a:t>
            </a:fld>
            <a:endParaRPr lang="en-GB"/>
          </a:p>
        </p:txBody>
      </p:sp>
      <p:sp>
        <p:nvSpPr>
          <p:cNvPr id="5" name="Footer Placeholder 4">
            <a:extLst>
              <a:ext uri="{FF2B5EF4-FFF2-40B4-BE49-F238E27FC236}">
                <a16:creationId xmlns:a16="http://schemas.microsoft.com/office/drawing/2014/main" id="{71C4129D-7C8C-8C95-CA84-BA86CD156E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AF5EAA-5577-C6ED-813D-174618C0FDDA}"/>
              </a:ext>
            </a:extLst>
          </p:cNvPr>
          <p:cNvSpPr>
            <a:spLocks noGrp="1"/>
          </p:cNvSpPr>
          <p:nvPr>
            <p:ph type="sldNum" sz="quarter" idx="12"/>
          </p:nvPr>
        </p:nvSpPr>
        <p:spPr/>
        <p:txBody>
          <a:bodyPr/>
          <a:lstStyle/>
          <a:p>
            <a:fld id="{BAEA53B4-A538-47DA-811B-5EC7AA4C0491}" type="slidenum">
              <a:rPr lang="en-GB" smtClean="0"/>
              <a:t>‹#›</a:t>
            </a:fld>
            <a:endParaRPr lang="en-GB"/>
          </a:p>
        </p:txBody>
      </p:sp>
    </p:spTree>
    <p:extLst>
      <p:ext uri="{BB962C8B-B14F-4D97-AF65-F5344CB8AC3E}">
        <p14:creationId xmlns:p14="http://schemas.microsoft.com/office/powerpoint/2010/main" val="365230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80B4F-A4E7-1D2D-D524-327435A002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4FB4E2-395F-3DF8-9A58-D1F5C2315A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E35E708-4C1E-7D4D-1CC6-9A2B7A7258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B3E477-7CD3-A7AD-586C-48926A384EEB}"/>
              </a:ext>
            </a:extLst>
          </p:cNvPr>
          <p:cNvSpPr>
            <a:spLocks noGrp="1"/>
          </p:cNvSpPr>
          <p:nvPr>
            <p:ph type="dt" sz="half" idx="10"/>
          </p:nvPr>
        </p:nvSpPr>
        <p:spPr/>
        <p:txBody>
          <a:bodyPr/>
          <a:lstStyle/>
          <a:p>
            <a:fld id="{1D52C76E-D662-487B-949F-4C8D1479F8E5}" type="datetimeFigureOut">
              <a:rPr lang="en-GB" smtClean="0"/>
              <a:t>13/07/2023</a:t>
            </a:fld>
            <a:endParaRPr lang="en-GB"/>
          </a:p>
        </p:txBody>
      </p:sp>
      <p:sp>
        <p:nvSpPr>
          <p:cNvPr id="6" name="Footer Placeholder 5">
            <a:extLst>
              <a:ext uri="{FF2B5EF4-FFF2-40B4-BE49-F238E27FC236}">
                <a16:creationId xmlns:a16="http://schemas.microsoft.com/office/drawing/2014/main" id="{F68C01EF-259C-9853-339F-232F1109FD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BDD1D3-51D1-A1C5-AB09-2229403BF13A}"/>
              </a:ext>
            </a:extLst>
          </p:cNvPr>
          <p:cNvSpPr>
            <a:spLocks noGrp="1"/>
          </p:cNvSpPr>
          <p:nvPr>
            <p:ph type="sldNum" sz="quarter" idx="12"/>
          </p:nvPr>
        </p:nvSpPr>
        <p:spPr/>
        <p:txBody>
          <a:bodyPr/>
          <a:lstStyle/>
          <a:p>
            <a:fld id="{BAEA53B4-A538-47DA-811B-5EC7AA4C0491}" type="slidenum">
              <a:rPr lang="en-GB" smtClean="0"/>
              <a:t>‹#›</a:t>
            </a:fld>
            <a:endParaRPr lang="en-GB"/>
          </a:p>
        </p:txBody>
      </p:sp>
    </p:spTree>
    <p:extLst>
      <p:ext uri="{BB962C8B-B14F-4D97-AF65-F5344CB8AC3E}">
        <p14:creationId xmlns:p14="http://schemas.microsoft.com/office/powerpoint/2010/main" val="2533204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969BD-10D5-CC21-35CD-70BA243AC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E176DD-776E-C8E2-66B5-A349054317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87A350-12F9-A70C-C6DB-537A053626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C259D96-4758-2F75-1FC3-E58B6A09BB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359A8C-3D51-EF2B-D7B9-74D808FC70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6291DD-7282-C096-86EB-89E7BEDAFCC5}"/>
              </a:ext>
            </a:extLst>
          </p:cNvPr>
          <p:cNvSpPr>
            <a:spLocks noGrp="1"/>
          </p:cNvSpPr>
          <p:nvPr>
            <p:ph type="dt" sz="half" idx="10"/>
          </p:nvPr>
        </p:nvSpPr>
        <p:spPr/>
        <p:txBody>
          <a:bodyPr/>
          <a:lstStyle/>
          <a:p>
            <a:fld id="{1D52C76E-D662-487B-949F-4C8D1479F8E5}" type="datetimeFigureOut">
              <a:rPr lang="en-GB" smtClean="0"/>
              <a:t>13/07/2023</a:t>
            </a:fld>
            <a:endParaRPr lang="en-GB"/>
          </a:p>
        </p:txBody>
      </p:sp>
      <p:sp>
        <p:nvSpPr>
          <p:cNvPr id="8" name="Footer Placeholder 7">
            <a:extLst>
              <a:ext uri="{FF2B5EF4-FFF2-40B4-BE49-F238E27FC236}">
                <a16:creationId xmlns:a16="http://schemas.microsoft.com/office/drawing/2014/main" id="{26747108-F8AA-357C-902F-D72B0F38ED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142552-01AE-7B3F-1E2D-6B8792596831}"/>
              </a:ext>
            </a:extLst>
          </p:cNvPr>
          <p:cNvSpPr>
            <a:spLocks noGrp="1"/>
          </p:cNvSpPr>
          <p:nvPr>
            <p:ph type="sldNum" sz="quarter" idx="12"/>
          </p:nvPr>
        </p:nvSpPr>
        <p:spPr/>
        <p:txBody>
          <a:bodyPr/>
          <a:lstStyle/>
          <a:p>
            <a:fld id="{BAEA53B4-A538-47DA-811B-5EC7AA4C0491}" type="slidenum">
              <a:rPr lang="en-GB" smtClean="0"/>
              <a:t>‹#›</a:t>
            </a:fld>
            <a:endParaRPr lang="en-GB"/>
          </a:p>
        </p:txBody>
      </p:sp>
    </p:spTree>
    <p:extLst>
      <p:ext uri="{BB962C8B-B14F-4D97-AF65-F5344CB8AC3E}">
        <p14:creationId xmlns:p14="http://schemas.microsoft.com/office/powerpoint/2010/main" val="151472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BB01-8EBC-5087-F4AC-34C7572977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D2CFDD-EDDA-FBA1-9619-143243E0369B}"/>
              </a:ext>
            </a:extLst>
          </p:cNvPr>
          <p:cNvSpPr>
            <a:spLocks noGrp="1"/>
          </p:cNvSpPr>
          <p:nvPr>
            <p:ph type="dt" sz="half" idx="10"/>
          </p:nvPr>
        </p:nvSpPr>
        <p:spPr/>
        <p:txBody>
          <a:bodyPr/>
          <a:lstStyle/>
          <a:p>
            <a:fld id="{1D52C76E-D662-487B-949F-4C8D1479F8E5}" type="datetimeFigureOut">
              <a:rPr lang="en-GB" smtClean="0"/>
              <a:t>13/07/2023</a:t>
            </a:fld>
            <a:endParaRPr lang="en-GB"/>
          </a:p>
        </p:txBody>
      </p:sp>
      <p:sp>
        <p:nvSpPr>
          <p:cNvPr id="4" name="Footer Placeholder 3">
            <a:extLst>
              <a:ext uri="{FF2B5EF4-FFF2-40B4-BE49-F238E27FC236}">
                <a16:creationId xmlns:a16="http://schemas.microsoft.com/office/drawing/2014/main" id="{96C729F0-6ED6-9DE3-F49C-825AC4ADAB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1048F2-8245-0839-BE6B-7BDC532F170F}"/>
              </a:ext>
            </a:extLst>
          </p:cNvPr>
          <p:cNvSpPr>
            <a:spLocks noGrp="1"/>
          </p:cNvSpPr>
          <p:nvPr>
            <p:ph type="sldNum" sz="quarter" idx="12"/>
          </p:nvPr>
        </p:nvSpPr>
        <p:spPr/>
        <p:txBody>
          <a:bodyPr/>
          <a:lstStyle/>
          <a:p>
            <a:fld id="{BAEA53B4-A538-47DA-811B-5EC7AA4C0491}" type="slidenum">
              <a:rPr lang="en-GB" smtClean="0"/>
              <a:t>‹#›</a:t>
            </a:fld>
            <a:endParaRPr lang="en-GB"/>
          </a:p>
        </p:txBody>
      </p:sp>
    </p:spTree>
    <p:extLst>
      <p:ext uri="{BB962C8B-B14F-4D97-AF65-F5344CB8AC3E}">
        <p14:creationId xmlns:p14="http://schemas.microsoft.com/office/powerpoint/2010/main" val="1243105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89D64B-CCF7-2E19-AC7E-E0B823EC3C25}"/>
              </a:ext>
            </a:extLst>
          </p:cNvPr>
          <p:cNvSpPr>
            <a:spLocks noGrp="1"/>
          </p:cNvSpPr>
          <p:nvPr>
            <p:ph type="dt" sz="half" idx="10"/>
          </p:nvPr>
        </p:nvSpPr>
        <p:spPr/>
        <p:txBody>
          <a:bodyPr/>
          <a:lstStyle/>
          <a:p>
            <a:fld id="{1D52C76E-D662-487B-949F-4C8D1479F8E5}" type="datetimeFigureOut">
              <a:rPr lang="en-GB" smtClean="0"/>
              <a:t>13/07/2023</a:t>
            </a:fld>
            <a:endParaRPr lang="en-GB"/>
          </a:p>
        </p:txBody>
      </p:sp>
      <p:sp>
        <p:nvSpPr>
          <p:cNvPr id="3" name="Footer Placeholder 2">
            <a:extLst>
              <a:ext uri="{FF2B5EF4-FFF2-40B4-BE49-F238E27FC236}">
                <a16:creationId xmlns:a16="http://schemas.microsoft.com/office/drawing/2014/main" id="{C9C50F7B-998F-7887-385F-4846EEE3F25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877B3D-6639-F601-8D4E-6B7C3E17F69F}"/>
              </a:ext>
            </a:extLst>
          </p:cNvPr>
          <p:cNvSpPr>
            <a:spLocks noGrp="1"/>
          </p:cNvSpPr>
          <p:nvPr>
            <p:ph type="sldNum" sz="quarter" idx="12"/>
          </p:nvPr>
        </p:nvSpPr>
        <p:spPr/>
        <p:txBody>
          <a:bodyPr/>
          <a:lstStyle/>
          <a:p>
            <a:fld id="{BAEA53B4-A538-47DA-811B-5EC7AA4C0491}" type="slidenum">
              <a:rPr lang="en-GB" smtClean="0"/>
              <a:t>‹#›</a:t>
            </a:fld>
            <a:endParaRPr lang="en-GB"/>
          </a:p>
        </p:txBody>
      </p:sp>
    </p:spTree>
    <p:extLst>
      <p:ext uri="{BB962C8B-B14F-4D97-AF65-F5344CB8AC3E}">
        <p14:creationId xmlns:p14="http://schemas.microsoft.com/office/powerpoint/2010/main" val="2177809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8EF52-E7C0-AE86-C1D3-EF4BF13D3E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3FD85B-B760-8299-6153-E9B03B1478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0E9C49-7AF8-0BAB-59C4-CD0760488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1CA94C-2AC2-A56E-B9AB-E211983E5B87}"/>
              </a:ext>
            </a:extLst>
          </p:cNvPr>
          <p:cNvSpPr>
            <a:spLocks noGrp="1"/>
          </p:cNvSpPr>
          <p:nvPr>
            <p:ph type="dt" sz="half" idx="10"/>
          </p:nvPr>
        </p:nvSpPr>
        <p:spPr/>
        <p:txBody>
          <a:bodyPr/>
          <a:lstStyle/>
          <a:p>
            <a:fld id="{1D52C76E-D662-487B-949F-4C8D1479F8E5}" type="datetimeFigureOut">
              <a:rPr lang="en-GB" smtClean="0"/>
              <a:t>13/07/2023</a:t>
            </a:fld>
            <a:endParaRPr lang="en-GB"/>
          </a:p>
        </p:txBody>
      </p:sp>
      <p:sp>
        <p:nvSpPr>
          <p:cNvPr id="6" name="Footer Placeholder 5">
            <a:extLst>
              <a:ext uri="{FF2B5EF4-FFF2-40B4-BE49-F238E27FC236}">
                <a16:creationId xmlns:a16="http://schemas.microsoft.com/office/drawing/2014/main" id="{DD21A124-63A7-5B46-D049-F627C2F475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88EFFE-2EE2-4810-97D0-BE209664697B}"/>
              </a:ext>
            </a:extLst>
          </p:cNvPr>
          <p:cNvSpPr>
            <a:spLocks noGrp="1"/>
          </p:cNvSpPr>
          <p:nvPr>
            <p:ph type="sldNum" sz="quarter" idx="12"/>
          </p:nvPr>
        </p:nvSpPr>
        <p:spPr/>
        <p:txBody>
          <a:bodyPr/>
          <a:lstStyle/>
          <a:p>
            <a:fld id="{BAEA53B4-A538-47DA-811B-5EC7AA4C0491}" type="slidenum">
              <a:rPr lang="en-GB" smtClean="0"/>
              <a:t>‹#›</a:t>
            </a:fld>
            <a:endParaRPr lang="en-GB"/>
          </a:p>
        </p:txBody>
      </p:sp>
    </p:spTree>
    <p:extLst>
      <p:ext uri="{BB962C8B-B14F-4D97-AF65-F5344CB8AC3E}">
        <p14:creationId xmlns:p14="http://schemas.microsoft.com/office/powerpoint/2010/main" val="4102007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F7B35-6B76-6FAE-9F9E-BAE4F566F3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40D164-0CB3-A1D5-32AB-E66949B793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32B298-FA8C-4843-714A-103E3ACFC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F242E-D8F7-9795-22FF-5EF6BC8F131B}"/>
              </a:ext>
            </a:extLst>
          </p:cNvPr>
          <p:cNvSpPr>
            <a:spLocks noGrp="1"/>
          </p:cNvSpPr>
          <p:nvPr>
            <p:ph type="dt" sz="half" idx="10"/>
          </p:nvPr>
        </p:nvSpPr>
        <p:spPr/>
        <p:txBody>
          <a:bodyPr/>
          <a:lstStyle/>
          <a:p>
            <a:fld id="{1D52C76E-D662-487B-949F-4C8D1479F8E5}" type="datetimeFigureOut">
              <a:rPr lang="en-GB" smtClean="0"/>
              <a:t>13/07/2023</a:t>
            </a:fld>
            <a:endParaRPr lang="en-GB"/>
          </a:p>
        </p:txBody>
      </p:sp>
      <p:sp>
        <p:nvSpPr>
          <p:cNvPr id="6" name="Footer Placeholder 5">
            <a:extLst>
              <a:ext uri="{FF2B5EF4-FFF2-40B4-BE49-F238E27FC236}">
                <a16:creationId xmlns:a16="http://schemas.microsoft.com/office/drawing/2014/main" id="{C15478ED-864C-86CF-2DBD-3A8BC4ED5B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C4D944-6FA5-0B9A-38FD-468BC6F8911A}"/>
              </a:ext>
            </a:extLst>
          </p:cNvPr>
          <p:cNvSpPr>
            <a:spLocks noGrp="1"/>
          </p:cNvSpPr>
          <p:nvPr>
            <p:ph type="sldNum" sz="quarter" idx="12"/>
          </p:nvPr>
        </p:nvSpPr>
        <p:spPr/>
        <p:txBody>
          <a:bodyPr/>
          <a:lstStyle/>
          <a:p>
            <a:fld id="{BAEA53B4-A538-47DA-811B-5EC7AA4C0491}" type="slidenum">
              <a:rPr lang="en-GB" smtClean="0"/>
              <a:t>‹#›</a:t>
            </a:fld>
            <a:endParaRPr lang="en-GB"/>
          </a:p>
        </p:txBody>
      </p:sp>
    </p:spTree>
    <p:extLst>
      <p:ext uri="{BB962C8B-B14F-4D97-AF65-F5344CB8AC3E}">
        <p14:creationId xmlns:p14="http://schemas.microsoft.com/office/powerpoint/2010/main" val="1743227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EE364B-0AAB-C827-F650-CDAD8FC402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04D072-C69A-F620-05A9-33EA02F992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10460A-01D3-E7EC-A446-F84B32F862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2C76E-D662-487B-949F-4C8D1479F8E5}" type="datetimeFigureOut">
              <a:rPr lang="en-GB" smtClean="0"/>
              <a:t>13/07/2023</a:t>
            </a:fld>
            <a:endParaRPr lang="en-GB"/>
          </a:p>
        </p:txBody>
      </p:sp>
      <p:sp>
        <p:nvSpPr>
          <p:cNvPr id="5" name="Footer Placeholder 4">
            <a:extLst>
              <a:ext uri="{FF2B5EF4-FFF2-40B4-BE49-F238E27FC236}">
                <a16:creationId xmlns:a16="http://schemas.microsoft.com/office/drawing/2014/main" id="{0346DA82-7901-49ED-0C4B-742A65B1C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754360-C931-D094-8508-36CBD2DC2B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EA53B4-A538-47DA-811B-5EC7AA4C0491}" type="slidenum">
              <a:rPr lang="en-GB" smtClean="0"/>
              <a:t>‹#›</a:t>
            </a:fld>
            <a:endParaRPr lang="en-GB"/>
          </a:p>
        </p:txBody>
      </p:sp>
    </p:spTree>
    <p:extLst>
      <p:ext uri="{BB962C8B-B14F-4D97-AF65-F5344CB8AC3E}">
        <p14:creationId xmlns:p14="http://schemas.microsoft.com/office/powerpoint/2010/main" val="1215829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reatheightstrust.org.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gov.uk/guidance/trust-and-school-improvement-offe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hyperlink" Target="https://greatheightstrust.org.uk/"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greatheightstrust.org.uk/"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greatheightstrust.org.uk/22-23tsiowebpag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greatheightstrust.org.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image" Target="../media/image32.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notesSlide" Target="../notesSlides/notesSlide17.xml"/><Relationship Id="rId16" Type="http://schemas.openxmlformats.org/officeDocument/2006/relationships/diagramLayout" Target="../diagrams/layout3.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image" Target="../media/image33.png"/><Relationship Id="rId9" Type="http://schemas.microsoft.com/office/2007/relationships/diagramDrawing" Target="../diagrams/drawing1.xml"/><Relationship Id="rId14" Type="http://schemas.microsoft.com/office/2007/relationships/diagramDrawing" Target="../diagrams/drawing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englishhub@greetlandacademy.org.uk"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https://greatheightstrust.org.uk/wp-content/uploads/2023/05/11.-NTP-Guide-for-Regional-Delivery-Partners_v2.pdf" TargetMode="Externa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greatheightstrust.org.uk/" TargetMode="Externa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greatheightstrust.org.uk/"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47.png"/><Relationship Id="rId5" Type="http://schemas.openxmlformats.org/officeDocument/2006/relationships/hyperlink" Target="https://teams.microsoft.com/l/meetup-join/19%3ameeting_YjQ1ZmJmNzgtMWViNi00NGQyLTkzMWEtMWU5OWNlNGNiOGNj%40thread.v2/0?context=%7B%22Tid%22%3A%22fad277c9-c60a-4da1-b5f3-b3b8b34a82f9%22%2C%22Oid%22%3A%229d8d478e-9dcf-486d-98cb-9d438968d015%22%2C%22IsBroadcastMeeting%22%3Atrue%2C%22role%22%3A%22a%22%7D&amp;btype=a&amp;role=a" TargetMode="External"/><Relationship Id="rId4" Type="http://schemas.openxmlformats.org/officeDocument/2006/relationships/hyperlink" Target="https://youtu.be/wH0wKbTWFgc"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greatheightstrust.org.uk/"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49155/Academies_Regulatory_and_Commissioning_Review.pdf"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hyperlink" Target="https://event.on24.com/wcc/r/4186708/F4EDCE38B47428608B5DF334CACFF70A"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hyperlink" Target="https://www.gov.uk/guidance/national-leaders-of-education-a-guide-for-potential-applicants--2"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hyperlink" Target="mailto:dmc@little-lever.bolton.sch.uk" TargetMode="External"/><Relationship Id="rId13" Type="http://schemas.openxmlformats.org/officeDocument/2006/relationships/hyperlink" Target="mailto:principal@victoria.doncaster.sch.uk" TargetMode="External"/><Relationship Id="rId18" Type="http://schemas.openxmlformats.org/officeDocument/2006/relationships/hyperlink" Target="mailto:mcooper@smchull.org" TargetMode="External"/><Relationship Id="rId3" Type="http://schemas.openxmlformats.org/officeDocument/2006/relationships/hyperlink" Target="mailto:dbird@workingtonacademy.org" TargetMode="External"/><Relationship Id="rId7" Type="http://schemas.openxmlformats.org/officeDocument/2006/relationships/hyperlink" Target="mailto:head@stmaryslevenshulme.org.uk" TargetMode="External"/><Relationship Id="rId12" Type="http://schemas.openxmlformats.org/officeDocument/2006/relationships/hyperlink" Target="mailto:helen.broad@astreaintake.org" TargetMode="External"/><Relationship Id="rId17" Type="http://schemas.openxmlformats.org/officeDocument/2006/relationships/hyperlink" Target="mailto:adam.ryder@morley.leeds.sch.uk" TargetMode="External"/><Relationship Id="rId2" Type="http://schemas.openxmlformats.org/officeDocument/2006/relationships/notesSlide" Target="../notesSlides/notesSlide39.xml"/><Relationship Id="rId16" Type="http://schemas.openxmlformats.org/officeDocument/2006/relationships/hyperlink" Target="mailto:headteacher@hallam.sheffield.sch.uk" TargetMode="External"/><Relationship Id="rId1" Type="http://schemas.openxmlformats.org/officeDocument/2006/relationships/slideLayout" Target="../slideLayouts/slideLayout7.xml"/><Relationship Id="rId6" Type="http://schemas.openxmlformats.org/officeDocument/2006/relationships/hyperlink" Target="mailto:martin.johnson@dioceseofsalford.org.uk" TargetMode="External"/><Relationship Id="rId11" Type="http://schemas.openxmlformats.org/officeDocument/2006/relationships/hyperlink" Target="mailto:rsm@salegrammar.co.uk" TargetMode="External"/><Relationship Id="rId5" Type="http://schemas.openxmlformats.org/officeDocument/2006/relationships/hyperlink" Target="mailto:lfinnegan@penninetrust.org" TargetMode="External"/><Relationship Id="rId15" Type="http://schemas.openxmlformats.org/officeDocument/2006/relationships/hyperlink" Target="mailto:june.turner@stf.beecroft.leeds.sch.uk" TargetMode="External"/><Relationship Id="rId10" Type="http://schemas.openxmlformats.org/officeDocument/2006/relationships/hyperlink" Target="mailto:barbara.rogers@salford.gov.uk" TargetMode="External"/><Relationship Id="rId4" Type="http://schemas.openxmlformats.org/officeDocument/2006/relationships/hyperlink" Target="mailto:lfathers@bright-futures.co.uk" TargetMode="External"/><Relationship Id="rId9" Type="http://schemas.openxmlformats.org/officeDocument/2006/relationships/hyperlink" Target="mailto:h.miller@st-wilfridscofe.manchester.sch.uk" TargetMode="External"/><Relationship Id="rId14" Type="http://schemas.openxmlformats.org/officeDocument/2006/relationships/hyperlink" Target="mailto:silsone@allertonhigh.org.u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uidance/trust-and-school-improvement-offer"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2.png"/><Relationship Id="rId4" Type="http://schemas.openxmlformats.org/officeDocument/2006/relationships/hyperlink" Target="https://greatheightstrust.org.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greatheightstrust.org.uk/22-23-tsio-system-leader-materials/" TargetMode="External"/><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greatheightstrust.org.uk/"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hyperlink" Target="https://greatheightstrust.org.uk/yh-offer-22-23/"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greatheightstrust.org.uk/" TargetMode="External"/><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hyperlink" Target="https://greatheightstrust.org.uk/nw-offer-22-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F435-954D-B702-70AB-FD97304C2B01}"/>
              </a:ext>
            </a:extLst>
          </p:cNvPr>
          <p:cNvSpPr>
            <a:spLocks noGrp="1"/>
          </p:cNvSpPr>
          <p:nvPr>
            <p:ph type="ctrTitle"/>
          </p:nvPr>
        </p:nvSpPr>
        <p:spPr>
          <a:xfrm>
            <a:off x="1286539" y="412511"/>
            <a:ext cx="9528863" cy="1778306"/>
          </a:xfrm>
          <a:solidFill>
            <a:schemeClr val="accent5">
              <a:lumMod val="40000"/>
              <a:lumOff val="60000"/>
            </a:schemeClr>
          </a:solidFill>
          <a:ln>
            <a:solidFill>
              <a:schemeClr val="accent1"/>
            </a:solidFill>
          </a:ln>
        </p:spPr>
        <p:txBody>
          <a:bodyPr anchor="t" anchorCtr="0">
            <a:normAutofit fontScale="90000"/>
          </a:bodyPr>
          <a:lstStyle/>
          <a:p>
            <a:pPr>
              <a:lnSpc>
                <a:spcPct val="107000"/>
              </a:lnSpc>
              <a:spcAft>
                <a:spcPts val="800"/>
              </a:spcAft>
            </a:pPr>
            <a:r>
              <a:rPr lang="en-GB" sz="2800" b="1" dirty="0">
                <a:solidFill>
                  <a:srgbClr val="4F81BD"/>
                </a:solidFill>
                <a:effectLst/>
                <a:latin typeface="Arial" panose="020B0604020202020204" pitchFamily="34" charset="0"/>
                <a:ea typeface="Calibri" panose="020F0502020204030204" pitchFamily="34" charset="0"/>
                <a:cs typeface="Arial" panose="020B0604020202020204" pitchFamily="34" charset="0"/>
              </a:rPr>
              <a:t>Trust and school improvement support</a:t>
            </a:r>
            <a:br>
              <a:rPr lang="en-GB" sz="2800" b="1" dirty="0">
                <a:solidFill>
                  <a:srgbClr val="4F81BD"/>
                </a:solidFill>
                <a:effectLst/>
                <a:latin typeface="Arial" panose="020B0604020202020204" pitchFamily="34" charset="0"/>
                <a:ea typeface="Calibri" panose="020F0502020204030204" pitchFamily="34" charset="0"/>
                <a:cs typeface="Arial" panose="020B0604020202020204" pitchFamily="34" charset="0"/>
              </a:rPr>
            </a:br>
            <a:r>
              <a:rPr lang="en-GB" sz="2800" b="1" dirty="0">
                <a:solidFill>
                  <a:srgbClr val="4F81BD"/>
                </a:solidFill>
                <a:effectLst/>
                <a:latin typeface="Arial" panose="020B0604020202020204" pitchFamily="34" charset="0"/>
                <a:ea typeface="Calibri" panose="020F0502020204030204" pitchFamily="34" charset="0"/>
                <a:cs typeface="Arial" panose="020B0604020202020204" pitchFamily="34" charset="0"/>
              </a:rPr>
              <a:t>2022 to 2023 academic year</a:t>
            </a:r>
            <a:br>
              <a:rPr lang="en-GB" sz="2800" b="1" dirty="0">
                <a:solidFill>
                  <a:srgbClr val="4F81BD"/>
                </a:solidFill>
                <a:effectLst/>
                <a:latin typeface="Arial" panose="020B0604020202020204" pitchFamily="34" charset="0"/>
                <a:ea typeface="Calibri" panose="020F0502020204030204" pitchFamily="34" charset="0"/>
                <a:cs typeface="Arial" panose="020B0604020202020204" pitchFamily="34" charset="0"/>
              </a:rPr>
            </a:br>
            <a:r>
              <a:rPr lang="en-GB" sz="2000" i="1" dirty="0">
                <a:solidFill>
                  <a:srgbClr val="4F81BD"/>
                </a:solidFill>
                <a:effectLst/>
                <a:latin typeface="Arial" panose="020B0604020202020204" pitchFamily="34" charset="0"/>
                <a:ea typeface="Calibri" panose="020F0502020204030204" pitchFamily="34" charset="0"/>
                <a:cs typeface="Arial" panose="020B0604020202020204" pitchFamily="34" charset="0"/>
              </a:rPr>
              <a:t>including 2023/24 delivery</a:t>
            </a:r>
            <a:br>
              <a:rPr lang="en-GB" sz="2000" dirty="0">
                <a:effectLst/>
                <a:latin typeface="Calibri" panose="020F0502020204030204" pitchFamily="34" charset="0"/>
                <a:ea typeface="Calibri" panose="020F0502020204030204" pitchFamily="34" charset="0"/>
                <a:cs typeface="Arial" panose="020B0604020202020204" pitchFamily="34" charset="0"/>
              </a:rPr>
            </a:br>
            <a:r>
              <a:rPr lang="en-GB" sz="2000" b="1" dirty="0">
                <a:solidFill>
                  <a:srgbClr val="4F81BD"/>
                </a:solidFill>
                <a:effectLst/>
                <a:latin typeface="Arial" panose="020B0604020202020204" pitchFamily="34" charset="0"/>
                <a:ea typeface="Calibri" panose="020F0502020204030204" pitchFamily="34" charset="0"/>
                <a:cs typeface="Arial" panose="020B0604020202020204" pitchFamily="34" charset="0"/>
              </a:rPr>
              <a:t> </a:t>
            </a:r>
            <a:br>
              <a:rPr lang="en-GB" sz="2000" dirty="0">
                <a:effectLst/>
                <a:latin typeface="Calibri" panose="020F0502020204030204" pitchFamily="34" charset="0"/>
                <a:ea typeface="Calibri" panose="020F0502020204030204" pitchFamily="34" charset="0"/>
                <a:cs typeface="Arial" panose="020B0604020202020204" pitchFamily="34" charset="0"/>
              </a:rPr>
            </a:br>
            <a:br>
              <a:rPr lang="en-GB" sz="2400" dirty="0">
                <a:effectLst/>
                <a:latin typeface="Calibri" panose="020F0502020204030204" pitchFamily="34" charset="0"/>
                <a:ea typeface="Calibri" panose="020F0502020204030204" pitchFamily="34" charset="0"/>
                <a:cs typeface="Arial" panose="020B0604020202020204" pitchFamily="34" charset="0"/>
              </a:rPr>
            </a:br>
            <a:endParaRPr lang="en-GB"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9A057FF-F8A7-196B-283D-20C4781A6689}"/>
              </a:ext>
            </a:extLst>
          </p:cNvPr>
          <p:cNvSpPr>
            <a:spLocks noGrp="1"/>
          </p:cNvSpPr>
          <p:nvPr>
            <p:ph type="subTitle" idx="1"/>
          </p:nvPr>
        </p:nvSpPr>
        <p:spPr>
          <a:xfrm>
            <a:off x="1286540" y="2335202"/>
            <a:ext cx="9528863" cy="2553058"/>
          </a:xfrm>
          <a:solidFill>
            <a:schemeClr val="bg2"/>
          </a:solidFill>
          <a:ln>
            <a:solidFill>
              <a:schemeClr val="accent1"/>
            </a:solidFill>
          </a:ln>
        </p:spPr>
        <p:txBody>
          <a:bodyPr>
            <a:normAutofit fontScale="70000" lnSpcReduction="20000"/>
          </a:bodyPr>
          <a:lstStyle/>
          <a:p>
            <a:endParaRPr lang="en-GB" sz="3200" b="1" dirty="0">
              <a:solidFill>
                <a:srgbClr val="002060"/>
              </a:solidFill>
            </a:endParaRPr>
          </a:p>
          <a:p>
            <a:r>
              <a:rPr lang="en-GB" sz="3200" b="1" dirty="0">
                <a:solidFill>
                  <a:srgbClr val="002060"/>
                </a:solidFill>
              </a:rPr>
              <a:t>Yorkshire and the Humber and the North West RDP</a:t>
            </a:r>
          </a:p>
          <a:p>
            <a:r>
              <a:rPr lang="en-GB" sz="2000" b="1" dirty="0">
                <a:solidFill>
                  <a:srgbClr val="002060"/>
                </a:solidFill>
                <a:effectLst/>
                <a:latin typeface="Calibri" panose="020F0502020204030204" pitchFamily="34" charset="0"/>
                <a:ea typeface="Times New Roman" panose="02020603050405020304" pitchFamily="18" charset="0"/>
              </a:rPr>
              <a:t>Great Heights Academy Trust is the strategic DfE Delivery Partner for the DfE TSIO 22/23 in YH and NW regions</a:t>
            </a:r>
            <a:br>
              <a:rPr lang="en-GB" sz="2200" dirty="0">
                <a:solidFill>
                  <a:srgbClr val="002060"/>
                </a:solidFill>
                <a:effectLst/>
                <a:latin typeface="Calibri" panose="020F0502020204030204" pitchFamily="34" charset="0"/>
                <a:ea typeface="Times New Roman" panose="02020603050405020304" pitchFamily="18" charset="0"/>
              </a:rPr>
            </a:br>
            <a:endParaRPr lang="en-GB" sz="2200" dirty="0">
              <a:solidFill>
                <a:srgbClr val="002060"/>
              </a:solidFill>
              <a:effectLst/>
              <a:latin typeface="Calibri" panose="020F0502020204030204" pitchFamily="34" charset="0"/>
              <a:ea typeface="Times New Roman" panose="02020603050405020304" pitchFamily="18" charset="0"/>
            </a:endParaRPr>
          </a:p>
          <a:p>
            <a:r>
              <a:rPr lang="en-GB" sz="2200" dirty="0">
                <a:solidFill>
                  <a:srgbClr val="201F1E"/>
                </a:solidFill>
                <a:effectLst/>
                <a:latin typeface="Calibri" panose="020F0502020204030204" pitchFamily="34" charset="0"/>
                <a:ea typeface="Times New Roman" panose="02020603050405020304" pitchFamily="18" charset="0"/>
              </a:rPr>
              <a:t> </a:t>
            </a:r>
            <a:r>
              <a:rPr lang="en-GB" sz="1800" u="sng" dirty="0">
                <a:solidFill>
                  <a:srgbClr val="0078D4"/>
                </a:solidFill>
                <a:effectLst/>
                <a:latin typeface="Arial" panose="020B0604020202020204" pitchFamily="34" charset="0"/>
                <a:ea typeface="Times New Roman" panose="02020603050405020304" pitchFamily="18" charset="0"/>
                <a:hlinkClick r:id="rId3" tooltip="https://greatheightstrust.org.uk/"/>
              </a:rPr>
              <a:t>Great Heights Academy Trust</a:t>
            </a:r>
            <a:endParaRPr lang="en-GB" sz="1800" u="sng" dirty="0">
              <a:solidFill>
                <a:srgbClr val="0078D4"/>
              </a:solidFill>
              <a:effectLst/>
              <a:latin typeface="Arial" panose="020B0604020202020204" pitchFamily="34" charset="0"/>
              <a:ea typeface="Times New Roman" panose="02020603050405020304" pitchFamily="18" charset="0"/>
            </a:endParaRPr>
          </a:p>
          <a:p>
            <a:r>
              <a:rPr lang="en-GB" sz="1800" dirty="0">
                <a:hlinkClick r:id="rId4"/>
              </a:rPr>
              <a:t>Trust and school improvement offer - GOV.UK (www.gov.uk)</a:t>
            </a:r>
            <a:endParaRPr lang="en-GB" sz="1800" dirty="0"/>
          </a:p>
          <a:p>
            <a:endParaRPr lang="en-GB" sz="1800" dirty="0"/>
          </a:p>
          <a:p>
            <a:endParaRPr lang="en-GB" sz="1800" dirty="0"/>
          </a:p>
          <a:p>
            <a:r>
              <a:rPr lang="en-GB" sz="1200" dirty="0">
                <a:effectLst/>
                <a:latin typeface="Calibri" panose="020F0502020204030204" pitchFamily="34" charset="0"/>
                <a:ea typeface="Times New Roman" panose="02020603050405020304" pitchFamily="18" charset="0"/>
              </a:rPr>
              <a:t>Version 6</a:t>
            </a:r>
          </a:p>
          <a:p>
            <a:endParaRPr lang="en-GB" dirty="0"/>
          </a:p>
        </p:txBody>
      </p:sp>
      <p:sp>
        <p:nvSpPr>
          <p:cNvPr id="9" name="TextBox 8">
            <a:extLst>
              <a:ext uri="{FF2B5EF4-FFF2-40B4-BE49-F238E27FC236}">
                <a16:creationId xmlns:a16="http://schemas.microsoft.com/office/drawing/2014/main" id="{950DA7F9-9AB4-F54F-D7DD-A7E54DEF8EF8}"/>
              </a:ext>
            </a:extLst>
          </p:cNvPr>
          <p:cNvSpPr txBox="1"/>
          <p:nvPr/>
        </p:nvSpPr>
        <p:spPr>
          <a:xfrm>
            <a:off x="1286538" y="5100367"/>
            <a:ext cx="9528863" cy="1200329"/>
          </a:xfrm>
          <a:prstGeom prst="rect">
            <a:avLst/>
          </a:prstGeom>
          <a:solidFill>
            <a:schemeClr val="accent5">
              <a:lumMod val="40000"/>
              <a:lumOff val="60000"/>
            </a:schemeClr>
          </a:solid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Wednesday 12th July 10-12 </a:t>
            </a:r>
            <a:endParaRPr kumimoji="0" lang="en-GB" altLang="en-US" sz="1800" b="0" i="0" u="none" strike="noStrike" cap="none" normalizeH="0" baseline="0" dirty="0">
              <a:ln>
                <a:noFill/>
              </a:ln>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The </a:t>
            </a:r>
            <a:r>
              <a:rPr kumimoji="0" lang="en-US" altLang="en-US" sz="1800" b="1" i="0" u="none" strike="noStrike" cap="none" normalizeH="0" baseline="0" dirty="0" err="1">
                <a:ln>
                  <a:noFill/>
                </a:ln>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Mirfield</a:t>
            </a:r>
            <a:r>
              <a:rPr kumimoji="0" lang="en-US" altLang="en-US" sz="1800" b="1" i="0" u="none" strike="noStrike" cap="none" normalizeH="0" baseline="0" dirty="0">
                <a:ln>
                  <a:noFill/>
                </a:ln>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 Free Grammar School, West Yorkshire, WF14 9EZ</a:t>
            </a:r>
          </a:p>
          <a:p>
            <a:pPr marL="0" marR="0" lvl="0" indent="0" algn="ctr" defTabSz="914400" rtl="0" eaLnBrk="0" fontAlgn="base" latinLnBrk="0" hangingPunct="0">
              <a:lnSpc>
                <a:spcPct val="100000"/>
              </a:lnSpc>
              <a:spcBef>
                <a:spcPct val="0"/>
              </a:spcBef>
              <a:spcAft>
                <a:spcPct val="0"/>
              </a:spcAft>
              <a:buClrTx/>
              <a:buSzTx/>
              <a:buFontTx/>
              <a:buNone/>
              <a:tabLst/>
            </a:pPr>
            <a:endParaRPr lang="en-GB" dirty="0"/>
          </a:p>
        </p:txBody>
      </p:sp>
      <p:pic>
        <p:nvPicPr>
          <p:cNvPr id="5" name="Picture 4" descr="A close up of a logo&#10;&#10;Description automatically generated">
            <a:hlinkClick r:id="rId3"/>
            <a:extLst>
              <a:ext uri="{FF2B5EF4-FFF2-40B4-BE49-F238E27FC236}">
                <a16:creationId xmlns:a16="http://schemas.microsoft.com/office/drawing/2014/main" id="{D71725BD-2836-4A83-BC18-2909FEB693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02197" y="3429000"/>
            <a:ext cx="1344321" cy="598586"/>
          </a:xfrm>
          <a:prstGeom prst="rect">
            <a:avLst/>
          </a:prstGeom>
        </p:spPr>
      </p:pic>
    </p:spTree>
    <p:extLst>
      <p:ext uri="{BB962C8B-B14F-4D97-AF65-F5344CB8AC3E}">
        <p14:creationId xmlns:p14="http://schemas.microsoft.com/office/powerpoint/2010/main" val="3056223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F0BF05B-4BBF-4888-A833-F77A207B7987}"/>
              </a:ext>
            </a:extLst>
          </p:cNvPr>
          <p:cNvSpPr txBox="1"/>
          <p:nvPr/>
        </p:nvSpPr>
        <p:spPr>
          <a:xfrm>
            <a:off x="563288" y="570640"/>
            <a:ext cx="4614876" cy="3170099"/>
          </a:xfrm>
          <a:prstGeom prst="rect">
            <a:avLst/>
          </a:prstGeom>
          <a:solidFill>
            <a:srgbClr val="002060"/>
          </a:solidFill>
          <a:ln>
            <a:solidFill>
              <a:schemeClr val="accent2"/>
            </a:solidFill>
          </a:ln>
        </p:spPr>
        <p:txBody>
          <a:bodyPr wrap="square">
            <a:spAutoFit/>
          </a:bodyPr>
          <a:lstStyle/>
          <a:p>
            <a:r>
              <a:rPr lang="en-US" sz="4000" dirty="0">
                <a:solidFill>
                  <a:schemeClr val="bg1"/>
                </a:solidFill>
                <a:latin typeface="Georgia"/>
                <a:ea typeface="Tahoma"/>
                <a:cs typeface="Tahoma"/>
              </a:rPr>
              <a:t>Understanding the role</a:t>
            </a:r>
          </a:p>
          <a:p>
            <a:endParaRPr lang="en-US" sz="2000" i="1" dirty="0">
              <a:solidFill>
                <a:schemeClr val="bg1"/>
              </a:solidFill>
              <a:latin typeface="Georgia"/>
              <a:ea typeface="Tahoma"/>
              <a:cs typeface="Tahoma"/>
            </a:endParaRPr>
          </a:p>
          <a:p>
            <a:r>
              <a:rPr lang="en-US" sz="2000" i="1" dirty="0">
                <a:solidFill>
                  <a:schemeClr val="bg1"/>
                </a:solidFill>
                <a:latin typeface="Georgia"/>
                <a:ea typeface="Tahoma"/>
                <a:cs typeface="Tahoma"/>
              </a:rPr>
              <a:t>System leader tools to support positioning …</a:t>
            </a:r>
          </a:p>
          <a:p>
            <a:endParaRPr lang="en-US" sz="2000" i="1" dirty="0">
              <a:solidFill>
                <a:schemeClr val="bg1"/>
              </a:solidFill>
              <a:latin typeface="Georgia"/>
              <a:ea typeface="Tahoma"/>
              <a:cs typeface="Tahoma"/>
            </a:endParaRPr>
          </a:p>
          <a:p>
            <a:r>
              <a:rPr lang="en-US" sz="2000" i="1" dirty="0">
                <a:solidFill>
                  <a:schemeClr val="bg1"/>
                </a:solidFill>
                <a:latin typeface="Georgia"/>
                <a:ea typeface="Tahoma"/>
                <a:cs typeface="Tahoma"/>
              </a:rPr>
              <a:t>Who are your local  Regional Delivery Partners? </a:t>
            </a:r>
            <a:endParaRPr lang="en-GB" sz="2000" dirty="0">
              <a:solidFill>
                <a:schemeClr val="bg1"/>
              </a:solidFill>
            </a:endParaRPr>
          </a:p>
        </p:txBody>
      </p:sp>
      <p:pic>
        <p:nvPicPr>
          <p:cNvPr id="4" name="Picture 3">
            <a:extLst>
              <a:ext uri="{FF2B5EF4-FFF2-40B4-BE49-F238E27FC236}">
                <a16:creationId xmlns:a16="http://schemas.microsoft.com/office/drawing/2014/main" id="{060F38A3-9941-4D77-B5D6-7C10BA25731A}"/>
              </a:ext>
            </a:extLst>
          </p:cNvPr>
          <p:cNvPicPr>
            <a:picLocks noChangeAspect="1"/>
          </p:cNvPicPr>
          <p:nvPr/>
        </p:nvPicPr>
        <p:blipFill>
          <a:blip r:embed="rId3"/>
          <a:stretch>
            <a:fillRect/>
          </a:stretch>
        </p:blipFill>
        <p:spPr>
          <a:xfrm>
            <a:off x="5474583" y="570640"/>
            <a:ext cx="5357674" cy="5714630"/>
          </a:xfrm>
          <a:prstGeom prst="rect">
            <a:avLst/>
          </a:prstGeom>
        </p:spPr>
      </p:pic>
      <p:sp>
        <p:nvSpPr>
          <p:cNvPr id="2" name="Star: 5 Points 1">
            <a:extLst>
              <a:ext uri="{FF2B5EF4-FFF2-40B4-BE49-F238E27FC236}">
                <a16:creationId xmlns:a16="http://schemas.microsoft.com/office/drawing/2014/main" id="{1A45F8F8-5F6E-0936-5300-590783680E9A}"/>
              </a:ext>
            </a:extLst>
          </p:cNvPr>
          <p:cNvSpPr/>
          <p:nvPr/>
        </p:nvSpPr>
        <p:spPr>
          <a:xfrm>
            <a:off x="5149516" y="4296992"/>
            <a:ext cx="350634" cy="30251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tar: 5 Points 2">
            <a:extLst>
              <a:ext uri="{FF2B5EF4-FFF2-40B4-BE49-F238E27FC236}">
                <a16:creationId xmlns:a16="http://schemas.microsoft.com/office/drawing/2014/main" id="{236D7631-6B9E-3228-8500-643AE821ABB9}"/>
              </a:ext>
            </a:extLst>
          </p:cNvPr>
          <p:cNvSpPr/>
          <p:nvPr/>
        </p:nvSpPr>
        <p:spPr>
          <a:xfrm>
            <a:off x="5178164" y="2565587"/>
            <a:ext cx="350634" cy="30251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close up of a logo&#10;&#10;Description automatically generated">
            <a:hlinkClick r:id="rId4"/>
            <a:extLst>
              <a:ext uri="{FF2B5EF4-FFF2-40B4-BE49-F238E27FC236}">
                <a16:creationId xmlns:a16="http://schemas.microsoft.com/office/drawing/2014/main" id="{33D1E0D5-F506-420A-8E51-02D202A44D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32257" y="118492"/>
            <a:ext cx="1344321" cy="598586"/>
          </a:xfrm>
          <a:prstGeom prst="rect">
            <a:avLst/>
          </a:prstGeom>
        </p:spPr>
      </p:pic>
      <p:pic>
        <p:nvPicPr>
          <p:cNvPr id="7" name="Picture 6">
            <a:extLst>
              <a:ext uri="{FF2B5EF4-FFF2-40B4-BE49-F238E27FC236}">
                <a16:creationId xmlns:a16="http://schemas.microsoft.com/office/drawing/2014/main" id="{31BAE651-CA3A-4A79-86D0-157D92EE09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3288" y="3903883"/>
            <a:ext cx="1841001" cy="2781004"/>
          </a:xfrm>
          <a:prstGeom prst="rect">
            <a:avLst/>
          </a:prstGeom>
        </p:spPr>
      </p:pic>
      <p:pic>
        <p:nvPicPr>
          <p:cNvPr id="10" name="Picture 9">
            <a:extLst>
              <a:ext uri="{FF2B5EF4-FFF2-40B4-BE49-F238E27FC236}">
                <a16:creationId xmlns:a16="http://schemas.microsoft.com/office/drawing/2014/main" id="{C421D115-EFF6-416C-9284-381E0DA8E3A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12863" y="4582281"/>
            <a:ext cx="2349623" cy="2081464"/>
          </a:xfrm>
          <a:prstGeom prst="rect">
            <a:avLst/>
          </a:prstGeom>
        </p:spPr>
      </p:pic>
    </p:spTree>
    <p:extLst>
      <p:ext uri="{BB962C8B-B14F-4D97-AF65-F5344CB8AC3E}">
        <p14:creationId xmlns:p14="http://schemas.microsoft.com/office/powerpoint/2010/main" val="388816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BFD10-0A51-F1EE-F7B0-D5FDE9540F36}"/>
              </a:ext>
            </a:extLst>
          </p:cNvPr>
          <p:cNvSpPr>
            <a:spLocks noGrp="1"/>
          </p:cNvSpPr>
          <p:nvPr>
            <p:ph type="title"/>
          </p:nvPr>
        </p:nvSpPr>
        <p:spPr>
          <a:xfrm>
            <a:off x="213590" y="48376"/>
            <a:ext cx="3277734" cy="757130"/>
          </a:xfrm>
          <a:solidFill>
            <a:srgbClr val="002060"/>
          </a:solidFill>
        </p:spPr>
        <p:txBody>
          <a:bodyPr>
            <a:normAutofit fontScale="90000"/>
          </a:bodyPr>
          <a:lstStyle/>
          <a:p>
            <a:r>
              <a:rPr lang="en-US" sz="2800" b="0" i="1" dirty="0">
                <a:solidFill>
                  <a:schemeClr val="bg1"/>
                </a:solidFill>
              </a:rPr>
              <a:t>Planning your delivery …</a:t>
            </a:r>
            <a:endParaRPr lang="en-GB" sz="2800" b="0" i="1" dirty="0">
              <a:solidFill>
                <a:schemeClr val="bg1"/>
              </a:solidFill>
            </a:endParaRPr>
          </a:p>
        </p:txBody>
      </p:sp>
      <p:sp>
        <p:nvSpPr>
          <p:cNvPr id="4" name="Content Placeholder 3">
            <a:extLst>
              <a:ext uri="{FF2B5EF4-FFF2-40B4-BE49-F238E27FC236}">
                <a16:creationId xmlns:a16="http://schemas.microsoft.com/office/drawing/2014/main" id="{BFA39C6D-A3E0-0209-BCA6-76E269600B3A}"/>
              </a:ext>
            </a:extLst>
          </p:cNvPr>
          <p:cNvSpPr>
            <a:spLocks noGrp="1"/>
          </p:cNvSpPr>
          <p:nvPr>
            <p:ph sz="half" idx="2"/>
          </p:nvPr>
        </p:nvSpPr>
        <p:spPr>
          <a:xfrm>
            <a:off x="5683251" y="1201738"/>
            <a:ext cx="5145616" cy="4480543"/>
          </a:xfrm>
        </p:spPr>
        <p:txBody>
          <a:bodyPr vert="horz" lIns="91440" tIns="45720" rIns="91440" bIns="45720" rtlCol="0" anchor="t">
            <a:normAutofit/>
          </a:bodyPr>
          <a:lstStyle/>
          <a:p>
            <a:pPr marL="0" indent="0">
              <a:buNone/>
            </a:pPr>
            <a:endParaRPr lang="en-GB">
              <a:latin typeface="Tahoma"/>
              <a:ea typeface="Tahoma"/>
              <a:cs typeface="Tahoma"/>
            </a:endParaRPr>
          </a:p>
          <a:p>
            <a:pPr marL="0" indent="0">
              <a:buNone/>
            </a:pPr>
            <a:endParaRPr lang="en-GB">
              <a:latin typeface="Tahoma"/>
              <a:ea typeface="Tahoma"/>
              <a:cs typeface="Tahoma"/>
            </a:endParaRPr>
          </a:p>
        </p:txBody>
      </p:sp>
      <p:pic>
        <p:nvPicPr>
          <p:cNvPr id="9" name="Picture 8">
            <a:extLst>
              <a:ext uri="{FF2B5EF4-FFF2-40B4-BE49-F238E27FC236}">
                <a16:creationId xmlns:a16="http://schemas.microsoft.com/office/drawing/2014/main" id="{62E3F1F4-3A55-4259-AA7C-F264381F151A}"/>
              </a:ext>
            </a:extLst>
          </p:cNvPr>
          <p:cNvPicPr>
            <a:picLocks noChangeAspect="1"/>
          </p:cNvPicPr>
          <p:nvPr/>
        </p:nvPicPr>
        <p:blipFill>
          <a:blip r:embed="rId3"/>
          <a:stretch>
            <a:fillRect/>
          </a:stretch>
        </p:blipFill>
        <p:spPr>
          <a:xfrm>
            <a:off x="335289" y="938304"/>
            <a:ext cx="925185" cy="961517"/>
          </a:xfrm>
          <a:prstGeom prst="rect">
            <a:avLst/>
          </a:prstGeom>
        </p:spPr>
      </p:pic>
      <p:pic>
        <p:nvPicPr>
          <p:cNvPr id="11" name="Picture 10">
            <a:extLst>
              <a:ext uri="{FF2B5EF4-FFF2-40B4-BE49-F238E27FC236}">
                <a16:creationId xmlns:a16="http://schemas.microsoft.com/office/drawing/2014/main" id="{295B41BC-5E98-4CF6-8DA3-F3E1629E8FB3}"/>
              </a:ext>
            </a:extLst>
          </p:cNvPr>
          <p:cNvPicPr>
            <a:picLocks noChangeAspect="1"/>
          </p:cNvPicPr>
          <p:nvPr/>
        </p:nvPicPr>
        <p:blipFill>
          <a:blip r:embed="rId4"/>
          <a:stretch>
            <a:fillRect/>
          </a:stretch>
        </p:blipFill>
        <p:spPr>
          <a:xfrm>
            <a:off x="335288" y="2019344"/>
            <a:ext cx="925185" cy="961517"/>
          </a:xfrm>
          <a:prstGeom prst="rect">
            <a:avLst/>
          </a:prstGeom>
        </p:spPr>
      </p:pic>
      <p:pic>
        <p:nvPicPr>
          <p:cNvPr id="12" name="Picture 11">
            <a:extLst>
              <a:ext uri="{FF2B5EF4-FFF2-40B4-BE49-F238E27FC236}">
                <a16:creationId xmlns:a16="http://schemas.microsoft.com/office/drawing/2014/main" id="{1A1B0A98-65EE-40BC-98EB-D35359FEB38B}"/>
              </a:ext>
            </a:extLst>
          </p:cNvPr>
          <p:cNvPicPr>
            <a:picLocks noChangeAspect="1"/>
          </p:cNvPicPr>
          <p:nvPr/>
        </p:nvPicPr>
        <p:blipFill>
          <a:blip r:embed="rId5"/>
          <a:stretch>
            <a:fillRect/>
          </a:stretch>
        </p:blipFill>
        <p:spPr>
          <a:xfrm>
            <a:off x="343958" y="3032648"/>
            <a:ext cx="916515" cy="1068835"/>
          </a:xfrm>
          <a:prstGeom prst="rect">
            <a:avLst/>
          </a:prstGeom>
        </p:spPr>
      </p:pic>
      <p:pic>
        <p:nvPicPr>
          <p:cNvPr id="13" name="Picture 12">
            <a:extLst>
              <a:ext uri="{FF2B5EF4-FFF2-40B4-BE49-F238E27FC236}">
                <a16:creationId xmlns:a16="http://schemas.microsoft.com/office/drawing/2014/main" id="{CAC2A551-9A35-424E-A79C-96260F840130}"/>
              </a:ext>
            </a:extLst>
          </p:cNvPr>
          <p:cNvPicPr>
            <a:picLocks noChangeAspect="1"/>
          </p:cNvPicPr>
          <p:nvPr/>
        </p:nvPicPr>
        <p:blipFill>
          <a:blip r:embed="rId6"/>
          <a:stretch>
            <a:fillRect/>
          </a:stretch>
        </p:blipFill>
        <p:spPr>
          <a:xfrm>
            <a:off x="343958" y="4194699"/>
            <a:ext cx="925185" cy="1068836"/>
          </a:xfrm>
          <a:prstGeom prst="rect">
            <a:avLst/>
          </a:prstGeom>
        </p:spPr>
      </p:pic>
      <p:pic>
        <p:nvPicPr>
          <p:cNvPr id="14" name="Picture 13">
            <a:extLst>
              <a:ext uri="{FF2B5EF4-FFF2-40B4-BE49-F238E27FC236}">
                <a16:creationId xmlns:a16="http://schemas.microsoft.com/office/drawing/2014/main" id="{682C4F5D-1E16-4D67-8F51-215A8F88E1A0}"/>
              </a:ext>
            </a:extLst>
          </p:cNvPr>
          <p:cNvPicPr>
            <a:picLocks noChangeAspect="1"/>
          </p:cNvPicPr>
          <p:nvPr/>
        </p:nvPicPr>
        <p:blipFill>
          <a:blip r:embed="rId7"/>
          <a:stretch>
            <a:fillRect/>
          </a:stretch>
        </p:blipFill>
        <p:spPr>
          <a:xfrm>
            <a:off x="3553674" y="122780"/>
            <a:ext cx="6426623" cy="3793127"/>
          </a:xfrm>
          <a:prstGeom prst="rect">
            <a:avLst/>
          </a:prstGeom>
        </p:spPr>
      </p:pic>
      <p:pic>
        <p:nvPicPr>
          <p:cNvPr id="15" name="Picture 14">
            <a:extLst>
              <a:ext uri="{FF2B5EF4-FFF2-40B4-BE49-F238E27FC236}">
                <a16:creationId xmlns:a16="http://schemas.microsoft.com/office/drawing/2014/main" id="{15796529-987A-47B9-91A8-CD9779C8829B}"/>
              </a:ext>
            </a:extLst>
          </p:cNvPr>
          <p:cNvPicPr>
            <a:picLocks noChangeAspect="1"/>
          </p:cNvPicPr>
          <p:nvPr/>
        </p:nvPicPr>
        <p:blipFill>
          <a:blip r:embed="rId8"/>
          <a:stretch>
            <a:fillRect/>
          </a:stretch>
        </p:blipFill>
        <p:spPr>
          <a:xfrm>
            <a:off x="1388096" y="1015523"/>
            <a:ext cx="2001954" cy="3713594"/>
          </a:xfrm>
          <a:prstGeom prst="rect">
            <a:avLst/>
          </a:prstGeom>
        </p:spPr>
      </p:pic>
      <p:pic>
        <p:nvPicPr>
          <p:cNvPr id="10" name="Picture 9">
            <a:extLst>
              <a:ext uri="{FF2B5EF4-FFF2-40B4-BE49-F238E27FC236}">
                <a16:creationId xmlns:a16="http://schemas.microsoft.com/office/drawing/2014/main" id="{49364FB3-CE71-40E7-A545-D1D664796B16}"/>
              </a:ext>
            </a:extLst>
          </p:cNvPr>
          <p:cNvPicPr>
            <a:picLocks noChangeAspect="1"/>
          </p:cNvPicPr>
          <p:nvPr/>
        </p:nvPicPr>
        <p:blipFill>
          <a:blip r:embed="rId9"/>
          <a:stretch>
            <a:fillRect/>
          </a:stretch>
        </p:blipFill>
        <p:spPr>
          <a:xfrm>
            <a:off x="4486008" y="2015089"/>
            <a:ext cx="7540101" cy="4720131"/>
          </a:xfrm>
          <a:prstGeom prst="rect">
            <a:avLst/>
          </a:prstGeom>
        </p:spPr>
      </p:pic>
    </p:spTree>
    <p:extLst>
      <p:ext uri="{BB962C8B-B14F-4D97-AF65-F5344CB8AC3E}">
        <p14:creationId xmlns:p14="http://schemas.microsoft.com/office/powerpoint/2010/main" val="215564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C6A8-883A-B130-2A9B-5610B7F49047}"/>
              </a:ext>
            </a:extLst>
          </p:cNvPr>
          <p:cNvSpPr txBox="1">
            <a:spLocks/>
          </p:cNvSpPr>
          <p:nvPr/>
        </p:nvSpPr>
        <p:spPr>
          <a:xfrm>
            <a:off x="240631" y="171880"/>
            <a:ext cx="11619067" cy="556076"/>
          </a:xfrm>
          <a:prstGeom prst="rect">
            <a:avLst/>
          </a:prstGeom>
          <a:solidFill>
            <a:srgbClr val="002060"/>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Case Study Process Map - discussion</a:t>
            </a:r>
            <a:endParaRPr lang="en-GB" sz="1800" dirty="0">
              <a:solidFill>
                <a:schemeClr val="bg1"/>
              </a:solidFill>
            </a:endParaRPr>
          </a:p>
        </p:txBody>
      </p:sp>
      <p:sp>
        <p:nvSpPr>
          <p:cNvPr id="3" name="TextBox 2">
            <a:extLst>
              <a:ext uri="{FF2B5EF4-FFF2-40B4-BE49-F238E27FC236}">
                <a16:creationId xmlns:a16="http://schemas.microsoft.com/office/drawing/2014/main" id="{D41C2138-56CC-7109-F19A-D3225A3C6A12}"/>
              </a:ext>
            </a:extLst>
          </p:cNvPr>
          <p:cNvSpPr txBox="1"/>
          <p:nvPr/>
        </p:nvSpPr>
        <p:spPr>
          <a:xfrm>
            <a:off x="240630" y="727956"/>
            <a:ext cx="11619067" cy="230832"/>
          </a:xfrm>
          <a:prstGeom prst="rect">
            <a:avLst/>
          </a:prstGeom>
          <a:solidFill>
            <a:schemeClr val="accent2"/>
          </a:solidFill>
          <a:ln>
            <a:solidFill>
              <a:schemeClr val="accent2"/>
            </a:solidFill>
          </a:ln>
        </p:spPr>
        <p:txBody>
          <a:bodyPr wrap="square" rtlCol="0">
            <a:spAutoFit/>
          </a:bodyPr>
          <a:lstStyle/>
          <a:p>
            <a:endParaRPr lang="en-GB" sz="900" dirty="0"/>
          </a:p>
        </p:txBody>
      </p:sp>
      <p:graphicFrame>
        <p:nvGraphicFramePr>
          <p:cNvPr id="4" name="Table 4">
            <a:extLst>
              <a:ext uri="{FF2B5EF4-FFF2-40B4-BE49-F238E27FC236}">
                <a16:creationId xmlns:a16="http://schemas.microsoft.com/office/drawing/2014/main" id="{D88EA277-12D8-D558-1709-B66DF0F5E73A}"/>
              </a:ext>
            </a:extLst>
          </p:cNvPr>
          <p:cNvGraphicFramePr>
            <a:graphicFrameLocks noGrp="1"/>
          </p:cNvGraphicFramePr>
          <p:nvPr>
            <p:extLst>
              <p:ext uri="{D42A27DB-BD31-4B8C-83A1-F6EECF244321}">
                <p14:modId xmlns:p14="http://schemas.microsoft.com/office/powerpoint/2010/main" val="2205376875"/>
              </p:ext>
            </p:extLst>
          </p:nvPr>
        </p:nvGraphicFramePr>
        <p:xfrm>
          <a:off x="357510" y="1109710"/>
          <a:ext cx="11502188" cy="5517972"/>
        </p:xfrm>
        <a:graphic>
          <a:graphicData uri="http://schemas.openxmlformats.org/drawingml/2006/table">
            <a:tbl>
              <a:tblPr firstRow="1" bandRow="1">
                <a:tableStyleId>{5C22544A-7EE6-4342-B048-85BDC9FD1C3A}</a:tableStyleId>
              </a:tblPr>
              <a:tblGrid>
                <a:gridCol w="11502188">
                  <a:extLst>
                    <a:ext uri="{9D8B030D-6E8A-4147-A177-3AD203B41FA5}">
                      <a16:colId xmlns:a16="http://schemas.microsoft.com/office/drawing/2014/main" val="1789477596"/>
                    </a:ext>
                  </a:extLst>
                </a:gridCol>
              </a:tblGrid>
              <a:tr h="55179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4240894600"/>
                  </a:ext>
                </a:extLst>
              </a:tr>
            </a:tbl>
          </a:graphicData>
        </a:graphic>
      </p:graphicFrame>
      <p:pic>
        <p:nvPicPr>
          <p:cNvPr id="7" name="Picture 6" descr="A close up of a logo&#10;&#10;Description automatically generated">
            <a:hlinkClick r:id="rId3"/>
            <a:extLst>
              <a:ext uri="{FF2B5EF4-FFF2-40B4-BE49-F238E27FC236}">
                <a16:creationId xmlns:a16="http://schemas.microsoft.com/office/drawing/2014/main" id="{44D7439B-DB4E-4AFD-9593-0D2604D276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68614" y="214782"/>
            <a:ext cx="996490" cy="374715"/>
          </a:xfrm>
          <a:prstGeom prst="rect">
            <a:avLst/>
          </a:prstGeom>
        </p:spPr>
      </p:pic>
      <p:pic>
        <p:nvPicPr>
          <p:cNvPr id="10" name="Picture 9">
            <a:extLst>
              <a:ext uri="{FF2B5EF4-FFF2-40B4-BE49-F238E27FC236}">
                <a16:creationId xmlns:a16="http://schemas.microsoft.com/office/drawing/2014/main" id="{AA84DF69-1181-4EF3-BC61-7A7147E555F6}"/>
              </a:ext>
            </a:extLst>
          </p:cNvPr>
          <p:cNvPicPr>
            <a:picLocks noChangeAspect="1"/>
          </p:cNvPicPr>
          <p:nvPr/>
        </p:nvPicPr>
        <p:blipFill>
          <a:blip r:embed="rId5"/>
          <a:stretch>
            <a:fillRect/>
          </a:stretch>
        </p:blipFill>
        <p:spPr>
          <a:xfrm>
            <a:off x="1118585" y="1145573"/>
            <a:ext cx="10148273" cy="5411442"/>
          </a:xfrm>
          <a:prstGeom prst="rect">
            <a:avLst/>
          </a:prstGeom>
        </p:spPr>
      </p:pic>
    </p:spTree>
    <p:extLst>
      <p:ext uri="{BB962C8B-B14F-4D97-AF65-F5344CB8AC3E}">
        <p14:creationId xmlns:p14="http://schemas.microsoft.com/office/powerpoint/2010/main" val="2427328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FA39C6D-A3E0-0209-BCA6-76E269600B3A}"/>
              </a:ext>
            </a:extLst>
          </p:cNvPr>
          <p:cNvSpPr>
            <a:spLocks noGrp="1"/>
          </p:cNvSpPr>
          <p:nvPr>
            <p:ph sz="half" idx="2"/>
          </p:nvPr>
        </p:nvSpPr>
        <p:spPr>
          <a:xfrm>
            <a:off x="5683251" y="1201738"/>
            <a:ext cx="5145616" cy="4480543"/>
          </a:xfrm>
        </p:spPr>
        <p:txBody>
          <a:bodyPr vert="horz" lIns="91440" tIns="45720" rIns="91440" bIns="45720" rtlCol="0" anchor="t">
            <a:normAutofit/>
          </a:bodyPr>
          <a:lstStyle/>
          <a:p>
            <a:pPr marL="0" indent="0">
              <a:buNone/>
            </a:pPr>
            <a:endParaRPr lang="en-GB">
              <a:latin typeface="Tahoma"/>
              <a:ea typeface="Tahoma"/>
              <a:cs typeface="Tahoma"/>
            </a:endParaRPr>
          </a:p>
          <a:p>
            <a:pPr marL="0" indent="0">
              <a:buNone/>
            </a:pPr>
            <a:endParaRPr lang="en-GB">
              <a:latin typeface="Tahoma"/>
              <a:ea typeface="Tahoma"/>
              <a:cs typeface="Tahoma"/>
            </a:endParaRPr>
          </a:p>
        </p:txBody>
      </p:sp>
      <p:pic>
        <p:nvPicPr>
          <p:cNvPr id="6" name="Picture 5">
            <a:extLst>
              <a:ext uri="{FF2B5EF4-FFF2-40B4-BE49-F238E27FC236}">
                <a16:creationId xmlns:a16="http://schemas.microsoft.com/office/drawing/2014/main" id="{29164732-336E-4572-90E2-6DCE189EB1CA}"/>
              </a:ext>
            </a:extLst>
          </p:cNvPr>
          <p:cNvPicPr>
            <a:picLocks noChangeAspect="1"/>
          </p:cNvPicPr>
          <p:nvPr/>
        </p:nvPicPr>
        <p:blipFill>
          <a:blip r:embed="rId3"/>
          <a:stretch>
            <a:fillRect/>
          </a:stretch>
        </p:blipFill>
        <p:spPr>
          <a:xfrm>
            <a:off x="455431" y="2618029"/>
            <a:ext cx="3840101" cy="3743325"/>
          </a:xfrm>
          <a:prstGeom prst="rect">
            <a:avLst/>
          </a:prstGeom>
          <a:solidFill>
            <a:schemeClr val="tx2">
              <a:lumMod val="60000"/>
              <a:lumOff val="40000"/>
            </a:schemeClr>
          </a:solidFill>
          <a:ln>
            <a:solidFill>
              <a:schemeClr val="accent2"/>
            </a:solidFill>
          </a:ln>
        </p:spPr>
      </p:pic>
      <p:pic>
        <p:nvPicPr>
          <p:cNvPr id="8" name="Picture 7">
            <a:extLst>
              <a:ext uri="{FF2B5EF4-FFF2-40B4-BE49-F238E27FC236}">
                <a16:creationId xmlns:a16="http://schemas.microsoft.com/office/drawing/2014/main" id="{7194D5AC-D757-43ED-B255-DF767536E3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5431" y="1201739"/>
            <a:ext cx="3840101" cy="1108324"/>
          </a:xfrm>
          <a:prstGeom prst="rect">
            <a:avLst/>
          </a:prstGeom>
          <a:ln>
            <a:solidFill>
              <a:schemeClr val="accent2"/>
            </a:solidFill>
          </a:ln>
        </p:spPr>
      </p:pic>
      <p:pic>
        <p:nvPicPr>
          <p:cNvPr id="10" name="Picture 9">
            <a:extLst>
              <a:ext uri="{FF2B5EF4-FFF2-40B4-BE49-F238E27FC236}">
                <a16:creationId xmlns:a16="http://schemas.microsoft.com/office/drawing/2014/main" id="{7159823A-F9D9-4D5E-9635-89D263C02675}"/>
              </a:ext>
            </a:extLst>
          </p:cNvPr>
          <p:cNvPicPr>
            <a:picLocks noChangeAspect="1"/>
          </p:cNvPicPr>
          <p:nvPr/>
        </p:nvPicPr>
        <p:blipFill>
          <a:blip r:embed="rId5"/>
          <a:stretch>
            <a:fillRect/>
          </a:stretch>
        </p:blipFill>
        <p:spPr>
          <a:xfrm>
            <a:off x="5142641" y="1225031"/>
            <a:ext cx="4936474" cy="5059284"/>
          </a:xfrm>
          <a:prstGeom prst="rect">
            <a:avLst/>
          </a:prstGeom>
          <a:solidFill>
            <a:schemeClr val="tx2">
              <a:lumMod val="20000"/>
              <a:lumOff val="80000"/>
            </a:schemeClr>
          </a:solidFill>
          <a:ln>
            <a:solidFill>
              <a:schemeClr val="accent2"/>
            </a:solidFill>
          </a:ln>
        </p:spPr>
      </p:pic>
      <p:sp>
        <p:nvSpPr>
          <p:cNvPr id="13" name="TextBox 12">
            <a:extLst>
              <a:ext uri="{FF2B5EF4-FFF2-40B4-BE49-F238E27FC236}">
                <a16:creationId xmlns:a16="http://schemas.microsoft.com/office/drawing/2014/main" id="{3E783584-C1A3-4BF9-9FA8-E94CD378AA2A}"/>
              </a:ext>
            </a:extLst>
          </p:cNvPr>
          <p:cNvSpPr txBox="1"/>
          <p:nvPr/>
        </p:nvSpPr>
        <p:spPr>
          <a:xfrm>
            <a:off x="2112885" y="2228295"/>
            <a:ext cx="2290439" cy="221942"/>
          </a:xfrm>
          <a:prstGeom prst="rect">
            <a:avLst/>
          </a:prstGeom>
          <a:solidFill>
            <a:schemeClr val="bg1"/>
          </a:solidFill>
        </p:spPr>
        <p:txBody>
          <a:bodyPr vert="horz" wrap="square" lIns="91440" tIns="45720" rIns="91440" bIns="45720" rtlCol="0" anchor="t" anchorCtr="0">
            <a:noAutofit/>
          </a:bodyPr>
          <a:lstStyle/>
          <a:p>
            <a:pPr algn="l"/>
            <a:endParaRPr lang="en-GB" sz="2000" b="0">
              <a:solidFill>
                <a:schemeClr val="bg1"/>
              </a:solidFill>
            </a:endParaRPr>
          </a:p>
        </p:txBody>
      </p:sp>
      <p:sp>
        <p:nvSpPr>
          <p:cNvPr id="3" name="Title 1">
            <a:extLst>
              <a:ext uri="{FF2B5EF4-FFF2-40B4-BE49-F238E27FC236}">
                <a16:creationId xmlns:a16="http://schemas.microsoft.com/office/drawing/2014/main" id="{4E1DEF5D-3214-3EB6-08E6-37812B680928}"/>
              </a:ext>
            </a:extLst>
          </p:cNvPr>
          <p:cNvSpPr txBox="1">
            <a:spLocks/>
          </p:cNvSpPr>
          <p:nvPr/>
        </p:nvSpPr>
        <p:spPr>
          <a:xfrm>
            <a:off x="228482" y="119622"/>
            <a:ext cx="11619067" cy="698339"/>
          </a:xfrm>
          <a:prstGeom prst="rect">
            <a:avLst/>
          </a:prstGeom>
          <a:solidFill>
            <a:srgbClr val="002060"/>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i="1" dirty="0">
                <a:solidFill>
                  <a:schemeClr val="bg1"/>
                </a:solidFill>
                <a:latin typeface="+mn-lt"/>
                <a:ea typeface="Tahoma"/>
                <a:cs typeface="Tahoma"/>
              </a:rPr>
              <a:t>Grant Offer Letters …</a:t>
            </a:r>
          </a:p>
          <a:p>
            <a:endParaRPr lang="en-GB" sz="32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6B695BB4-8C6A-54CF-D2C9-2EDDFD9F75DD}"/>
              </a:ext>
            </a:extLst>
          </p:cNvPr>
          <p:cNvSpPr txBox="1"/>
          <p:nvPr/>
        </p:nvSpPr>
        <p:spPr>
          <a:xfrm>
            <a:off x="233756" y="770024"/>
            <a:ext cx="11619067" cy="230832"/>
          </a:xfrm>
          <a:prstGeom prst="rect">
            <a:avLst/>
          </a:prstGeom>
          <a:solidFill>
            <a:schemeClr val="accent2"/>
          </a:solidFill>
          <a:ln>
            <a:solidFill>
              <a:schemeClr val="accent2"/>
            </a:solidFill>
          </a:ln>
        </p:spPr>
        <p:txBody>
          <a:bodyPr wrap="square" rtlCol="0">
            <a:spAutoFit/>
          </a:bodyPr>
          <a:lstStyle/>
          <a:p>
            <a:endParaRPr lang="en-GB" sz="900" dirty="0"/>
          </a:p>
        </p:txBody>
      </p:sp>
    </p:spTree>
    <p:extLst>
      <p:ext uri="{BB962C8B-B14F-4D97-AF65-F5344CB8AC3E}">
        <p14:creationId xmlns:p14="http://schemas.microsoft.com/office/powerpoint/2010/main" val="286878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FA39C6D-A3E0-0209-BCA6-76E269600B3A}"/>
              </a:ext>
            </a:extLst>
          </p:cNvPr>
          <p:cNvSpPr>
            <a:spLocks noGrp="1"/>
          </p:cNvSpPr>
          <p:nvPr>
            <p:ph sz="half" idx="2"/>
          </p:nvPr>
        </p:nvSpPr>
        <p:spPr>
          <a:xfrm>
            <a:off x="5683251" y="1201738"/>
            <a:ext cx="5145616" cy="4480543"/>
          </a:xfrm>
        </p:spPr>
        <p:txBody>
          <a:bodyPr vert="horz" lIns="91440" tIns="45720" rIns="91440" bIns="45720" rtlCol="0" anchor="t">
            <a:normAutofit/>
          </a:bodyPr>
          <a:lstStyle/>
          <a:p>
            <a:pPr marL="0" indent="0">
              <a:buNone/>
            </a:pPr>
            <a:endParaRPr lang="en-GB" dirty="0">
              <a:latin typeface="Tahoma"/>
              <a:ea typeface="Tahoma"/>
              <a:cs typeface="Tahoma"/>
            </a:endParaRPr>
          </a:p>
          <a:p>
            <a:pPr marL="0" indent="0">
              <a:buNone/>
            </a:pPr>
            <a:endParaRPr lang="en-GB" dirty="0">
              <a:latin typeface="Tahoma"/>
              <a:ea typeface="Tahoma"/>
              <a:cs typeface="Tahoma"/>
            </a:endParaRPr>
          </a:p>
        </p:txBody>
      </p:sp>
      <p:pic>
        <p:nvPicPr>
          <p:cNvPr id="5" name="Picture 4">
            <a:extLst>
              <a:ext uri="{FF2B5EF4-FFF2-40B4-BE49-F238E27FC236}">
                <a16:creationId xmlns:a16="http://schemas.microsoft.com/office/drawing/2014/main" id="{87A25269-1BE1-40DE-A031-FF33685DC095}"/>
              </a:ext>
            </a:extLst>
          </p:cNvPr>
          <p:cNvPicPr>
            <a:picLocks noChangeAspect="1"/>
          </p:cNvPicPr>
          <p:nvPr/>
        </p:nvPicPr>
        <p:blipFill>
          <a:blip r:embed="rId3"/>
          <a:stretch>
            <a:fillRect/>
          </a:stretch>
        </p:blipFill>
        <p:spPr>
          <a:xfrm>
            <a:off x="868580" y="1265035"/>
            <a:ext cx="9734962" cy="4416607"/>
          </a:xfrm>
          <a:prstGeom prst="rect">
            <a:avLst/>
          </a:prstGeom>
          <a:ln>
            <a:solidFill>
              <a:schemeClr val="accent2"/>
            </a:solidFill>
          </a:ln>
        </p:spPr>
      </p:pic>
      <p:sp>
        <p:nvSpPr>
          <p:cNvPr id="6" name="TextBox 5">
            <a:extLst>
              <a:ext uri="{FF2B5EF4-FFF2-40B4-BE49-F238E27FC236}">
                <a16:creationId xmlns:a16="http://schemas.microsoft.com/office/drawing/2014/main" id="{7AC3745E-923B-403B-83BD-B561705A9B07}"/>
              </a:ext>
            </a:extLst>
          </p:cNvPr>
          <p:cNvSpPr txBox="1"/>
          <p:nvPr/>
        </p:nvSpPr>
        <p:spPr>
          <a:xfrm>
            <a:off x="228482" y="5945821"/>
            <a:ext cx="11324065" cy="523220"/>
          </a:xfrm>
          <a:prstGeom prst="rect">
            <a:avLst/>
          </a:prstGeom>
          <a:noFill/>
        </p:spPr>
        <p:txBody>
          <a:bodyPr wrap="square">
            <a:spAutoFit/>
          </a:bodyPr>
          <a:lstStyle/>
          <a:p>
            <a:pPr algn="ctr"/>
            <a:r>
              <a:rPr lang="en-GB" sz="1400" b="1" dirty="0">
                <a:solidFill>
                  <a:schemeClr val="accent1"/>
                </a:solidFill>
                <a:latin typeface="Tahoma" panose="020B0604030504040204" pitchFamily="34" charset="0"/>
                <a:ea typeface="Tahoma" panose="020B0604030504040204" pitchFamily="34" charset="0"/>
                <a:cs typeface="Tahoma" panose="020B0604030504040204" pitchFamily="34" charset="0"/>
              </a:rPr>
              <a:t>Our TSIO bank of resources, newsletters &amp; links are available at </a:t>
            </a:r>
            <a:r>
              <a:rPr lang="en-GB" sz="1400" b="1" dirty="0">
                <a:solidFill>
                  <a:srgbClr val="FFC000"/>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https://greatheightstrust.org.uk/22-23tsiowebpages/</a:t>
            </a:r>
            <a:endParaRPr lang="en-GB" sz="1400" b="1" dirty="0">
              <a:solidFill>
                <a:srgbClr val="FFC000"/>
              </a:solidFill>
              <a:latin typeface="Tahoma" panose="020B0604030504040204" pitchFamily="34" charset="0"/>
              <a:ea typeface="Tahoma" panose="020B0604030504040204" pitchFamily="34" charset="0"/>
              <a:cs typeface="Tahoma" panose="020B0604030504040204" pitchFamily="34" charset="0"/>
            </a:endParaRPr>
          </a:p>
          <a:p>
            <a:pPr algn="ctr"/>
            <a:endParaRPr lang="en-GB" sz="14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8" name="Title 1">
            <a:extLst>
              <a:ext uri="{FF2B5EF4-FFF2-40B4-BE49-F238E27FC236}">
                <a16:creationId xmlns:a16="http://schemas.microsoft.com/office/drawing/2014/main" id="{6EAA83F1-0A0B-7EA5-0689-BFA420D8A708}"/>
              </a:ext>
            </a:extLst>
          </p:cNvPr>
          <p:cNvSpPr txBox="1">
            <a:spLocks/>
          </p:cNvSpPr>
          <p:nvPr/>
        </p:nvSpPr>
        <p:spPr>
          <a:xfrm>
            <a:off x="228482" y="119622"/>
            <a:ext cx="11619067" cy="698339"/>
          </a:xfrm>
          <a:prstGeom prst="rect">
            <a:avLst/>
          </a:prstGeom>
          <a:solidFill>
            <a:srgbClr val="002060"/>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i="1" dirty="0">
                <a:solidFill>
                  <a:schemeClr val="bg1"/>
                </a:solidFill>
                <a:latin typeface="Calibri" panose="020F0502020204030204" pitchFamily="34" charset="0"/>
                <a:ea typeface="Calibri" panose="020F0502020204030204" pitchFamily="34" charset="0"/>
                <a:cs typeface="Calibri" panose="020F0502020204030204" pitchFamily="34" charset="0"/>
              </a:rPr>
              <a:t>Deployment Forms…</a:t>
            </a:r>
            <a:endParaRPr lang="en-GB" sz="32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56209467-0246-6FA4-E5AE-E92D89013091}"/>
              </a:ext>
            </a:extLst>
          </p:cNvPr>
          <p:cNvSpPr txBox="1"/>
          <p:nvPr/>
        </p:nvSpPr>
        <p:spPr>
          <a:xfrm>
            <a:off x="233756" y="770024"/>
            <a:ext cx="11619067" cy="230832"/>
          </a:xfrm>
          <a:prstGeom prst="rect">
            <a:avLst/>
          </a:prstGeom>
          <a:solidFill>
            <a:schemeClr val="accent2"/>
          </a:solidFill>
          <a:ln>
            <a:solidFill>
              <a:schemeClr val="accent2"/>
            </a:solidFill>
          </a:ln>
        </p:spPr>
        <p:txBody>
          <a:bodyPr wrap="square" rtlCol="0">
            <a:spAutoFit/>
          </a:bodyPr>
          <a:lstStyle/>
          <a:p>
            <a:endParaRPr lang="en-GB" sz="900" dirty="0"/>
          </a:p>
        </p:txBody>
      </p:sp>
    </p:spTree>
    <p:extLst>
      <p:ext uri="{BB962C8B-B14F-4D97-AF65-F5344CB8AC3E}">
        <p14:creationId xmlns:p14="http://schemas.microsoft.com/office/powerpoint/2010/main" val="844281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F0B8E-AF29-48B5-B238-6F82A29CADF4}"/>
              </a:ext>
            </a:extLst>
          </p:cNvPr>
          <p:cNvSpPr>
            <a:spLocks noGrp="1"/>
          </p:cNvSpPr>
          <p:nvPr>
            <p:ph type="title"/>
          </p:nvPr>
        </p:nvSpPr>
        <p:spPr>
          <a:xfrm>
            <a:off x="749423" y="258206"/>
            <a:ext cx="11102266" cy="665072"/>
          </a:xfrm>
          <a:solidFill>
            <a:srgbClr val="002060"/>
          </a:solidFill>
        </p:spPr>
        <p:txBody>
          <a:bodyPr>
            <a:noAutofit/>
          </a:bodyPr>
          <a:lstStyle/>
          <a:p>
            <a:r>
              <a:rPr lang="en-US" sz="2800" dirty="0">
                <a:solidFill>
                  <a:schemeClr val="bg1"/>
                </a:solidFill>
              </a:rPr>
              <a:t>Feedback…</a:t>
            </a:r>
            <a:endParaRPr lang="en-GB" sz="2800" dirty="0">
              <a:solidFill>
                <a:schemeClr val="bg1"/>
              </a:solidFill>
            </a:endParaRPr>
          </a:p>
        </p:txBody>
      </p:sp>
      <p:pic>
        <p:nvPicPr>
          <p:cNvPr id="3" name="Picture 2" descr="Blank Post It Note (PNG Transparent) | OnlyGFX.com">
            <a:extLst>
              <a:ext uri="{FF2B5EF4-FFF2-40B4-BE49-F238E27FC236}">
                <a16:creationId xmlns:a16="http://schemas.microsoft.com/office/drawing/2014/main" id="{E25EBFEE-56E6-48BC-9CF9-52A0AF03934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37196" y="1583768"/>
            <a:ext cx="4462991"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5FDF115-ACCD-4EF6-8F5C-3CDB08B1B681}"/>
              </a:ext>
            </a:extLst>
          </p:cNvPr>
          <p:cNvSpPr txBox="1"/>
          <p:nvPr/>
        </p:nvSpPr>
        <p:spPr>
          <a:xfrm>
            <a:off x="6483028" y="2480801"/>
            <a:ext cx="5120085" cy="2677656"/>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2060"/>
                </a:solidFill>
              </a:rPr>
              <a:t>Do capture any feedback to us on the matching and delivery aspect of TSIO</a:t>
            </a:r>
          </a:p>
          <a:p>
            <a:pPr algn="r"/>
            <a:r>
              <a:rPr lang="en-US" sz="2400" dirty="0">
                <a:solidFill>
                  <a:srgbClr val="002060"/>
                </a:solidFill>
                <a:latin typeface="Bradley Hand ITC" panose="03070402050302030203" pitchFamily="66" charset="0"/>
              </a:rPr>
              <a:t>Thank you</a:t>
            </a:r>
          </a:p>
          <a:p>
            <a:pPr algn="r"/>
            <a:endParaRPr lang="en-US" sz="2400" dirty="0">
              <a:solidFill>
                <a:srgbClr val="002060"/>
              </a:solidFill>
              <a:latin typeface="Bradley Hand ITC" panose="03070402050302030203" pitchFamily="66" charset="0"/>
            </a:endParaRPr>
          </a:p>
          <a:p>
            <a:pPr algn="r"/>
            <a:endParaRPr lang="en-US" sz="2400" dirty="0">
              <a:solidFill>
                <a:srgbClr val="002060"/>
              </a:solidFill>
              <a:latin typeface="Bradley Hand ITC" panose="03070402050302030203" pitchFamily="66" charset="0"/>
            </a:endParaRPr>
          </a:p>
          <a:p>
            <a:r>
              <a:rPr lang="en-US" sz="2400" dirty="0">
                <a:solidFill>
                  <a:srgbClr val="002060"/>
                </a:solidFill>
                <a:latin typeface="Bradley Hand ITC" panose="03070402050302030203" pitchFamily="66" charset="0"/>
              </a:rPr>
              <a:t>Next – Hub updates  </a:t>
            </a:r>
            <a:endParaRPr lang="en-GB" sz="2400" dirty="0">
              <a:solidFill>
                <a:srgbClr val="002060"/>
              </a:solidFill>
              <a:latin typeface="Bradley Hand ITC" panose="03070402050302030203" pitchFamily="66" charset="0"/>
            </a:endParaRPr>
          </a:p>
        </p:txBody>
      </p:sp>
      <p:pic>
        <p:nvPicPr>
          <p:cNvPr id="5" name="Picture 4" descr="A close up of a logo&#10;&#10;Description automatically generated">
            <a:hlinkClick r:id="rId4"/>
            <a:extLst>
              <a:ext uri="{FF2B5EF4-FFF2-40B4-BE49-F238E27FC236}">
                <a16:creationId xmlns:a16="http://schemas.microsoft.com/office/drawing/2014/main" id="{77B9C77C-B232-4F55-97EF-EA08E60884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67517" y="291449"/>
            <a:ext cx="1344321" cy="598586"/>
          </a:xfrm>
          <a:prstGeom prst="rect">
            <a:avLst/>
          </a:prstGeom>
        </p:spPr>
      </p:pic>
    </p:spTree>
    <p:extLst>
      <p:ext uri="{BB962C8B-B14F-4D97-AF65-F5344CB8AC3E}">
        <p14:creationId xmlns:p14="http://schemas.microsoft.com/office/powerpoint/2010/main" val="1895169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3631D0-B67C-AFCC-B653-C6E22C07B6E8}"/>
              </a:ext>
            </a:extLst>
          </p:cNvPr>
          <p:cNvSpPr txBox="1"/>
          <p:nvPr/>
        </p:nvSpPr>
        <p:spPr>
          <a:xfrm>
            <a:off x="638882" y="3577456"/>
            <a:ext cx="10909640" cy="1687814"/>
          </a:xfrm>
          <a:prstGeom prst="rect">
            <a:avLst/>
          </a:prstGeom>
        </p:spPr>
        <p:txBody>
          <a:bodyPr vert="horz" lIns="91440" tIns="45720" rIns="91440" bIns="45720" rtlCol="0" anchor="b">
            <a:normAutofit/>
          </a:bodyPr>
          <a:lstStyle/>
          <a:p>
            <a:pPr marL="0" marR="0" lvl="0" indent="0" algn="ctr" fontAlgn="auto">
              <a:lnSpc>
                <a:spcPct val="90000"/>
              </a:lnSpc>
              <a:spcBef>
                <a:spcPct val="0"/>
              </a:spcBef>
              <a:spcAft>
                <a:spcPts val="600"/>
              </a:spcAft>
              <a:buClrTx/>
              <a:buSzTx/>
              <a:tabLst/>
              <a:defRPr/>
            </a:pPr>
            <a:r>
              <a:rPr kumimoji="0" lang="en-US" sz="5100" b="0" i="0" u="none" strike="noStrike" kern="1200" cap="none" spc="0" normalizeH="0" baseline="0" noProof="0">
                <a:ln>
                  <a:noFill/>
                </a:ln>
                <a:solidFill>
                  <a:schemeClr val="tx1"/>
                </a:solidFill>
                <a:effectLst/>
                <a:uLnTx/>
                <a:uFillTx/>
                <a:latin typeface="+mj-lt"/>
                <a:ea typeface="+mj-ea"/>
                <a:cs typeface="+mj-cs"/>
              </a:rPr>
              <a:t>Adam Harris </a:t>
            </a:r>
          </a:p>
          <a:p>
            <a:pPr marL="0" marR="0" lvl="0" indent="0" algn="ctr" fontAlgn="auto">
              <a:lnSpc>
                <a:spcPct val="90000"/>
              </a:lnSpc>
              <a:spcBef>
                <a:spcPct val="0"/>
              </a:spcBef>
              <a:spcAft>
                <a:spcPts val="600"/>
              </a:spcAft>
              <a:buClrTx/>
              <a:buSzTx/>
              <a:tabLst/>
              <a:defRPr/>
            </a:pPr>
            <a:r>
              <a:rPr kumimoji="0" lang="en-US" sz="5100" b="0" i="0" u="none" strike="noStrike" kern="1200" cap="none" spc="0" normalizeH="0" baseline="0" noProof="0">
                <a:ln>
                  <a:noFill/>
                </a:ln>
                <a:solidFill>
                  <a:schemeClr val="tx1"/>
                </a:solidFill>
                <a:effectLst/>
                <a:uLnTx/>
                <a:uFillTx/>
                <a:latin typeface="+mj-lt"/>
                <a:ea typeface="+mj-ea"/>
                <a:cs typeface="+mj-cs"/>
              </a:rPr>
              <a:t>English Hub Lead </a:t>
            </a:r>
          </a:p>
        </p:txBody>
      </p:sp>
      <p:pic>
        <p:nvPicPr>
          <p:cNvPr id="1026" name="Picture 2" descr="A logo for a company&#10;&#10;Description automatically generated">
            <a:extLst>
              <a:ext uri="{FF2B5EF4-FFF2-40B4-BE49-F238E27FC236}">
                <a16:creationId xmlns:a16="http://schemas.microsoft.com/office/drawing/2014/main" id="{5E2F924B-6F73-7B96-FBFE-08EF621E6897}"/>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3660173" y="591670"/>
            <a:ext cx="4867057" cy="274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847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96D768-004B-D172-B31F-8A94B6DE83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9430" y="849412"/>
            <a:ext cx="2503539" cy="522188"/>
          </a:xfrm>
          <a:prstGeom prst="rect">
            <a:avLst/>
          </a:prstGeom>
        </p:spPr>
      </p:pic>
      <p:pic>
        <p:nvPicPr>
          <p:cNvPr id="4" name="Picture 3">
            <a:extLst>
              <a:ext uri="{FF2B5EF4-FFF2-40B4-BE49-F238E27FC236}">
                <a16:creationId xmlns:a16="http://schemas.microsoft.com/office/drawing/2014/main" id="{176F0777-BDB9-35B9-5894-3372E6EC64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82350" y="5959077"/>
            <a:ext cx="929640" cy="723578"/>
          </a:xfrm>
          <a:prstGeom prst="rect">
            <a:avLst/>
          </a:prstGeom>
        </p:spPr>
      </p:pic>
      <p:graphicFrame>
        <p:nvGraphicFramePr>
          <p:cNvPr id="13" name="Diagram 12">
            <a:extLst>
              <a:ext uri="{FF2B5EF4-FFF2-40B4-BE49-F238E27FC236}">
                <a16:creationId xmlns:a16="http://schemas.microsoft.com/office/drawing/2014/main" id="{2984780D-292A-2199-DD88-20682CD3DF7E}"/>
              </a:ext>
            </a:extLst>
          </p:cNvPr>
          <p:cNvGraphicFramePr/>
          <p:nvPr/>
        </p:nvGraphicFramePr>
        <p:xfrm>
          <a:off x="2114550" y="1758586"/>
          <a:ext cx="7353300" cy="10592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2" name="Diagram 11">
            <a:extLst>
              <a:ext uri="{FF2B5EF4-FFF2-40B4-BE49-F238E27FC236}">
                <a16:creationId xmlns:a16="http://schemas.microsoft.com/office/drawing/2014/main" id="{9552E4C9-C8B3-9F11-2E62-2A11FD2017DD}"/>
              </a:ext>
            </a:extLst>
          </p:cNvPr>
          <p:cNvGraphicFramePr/>
          <p:nvPr/>
        </p:nvGraphicFramePr>
        <p:xfrm>
          <a:off x="2114550" y="3094093"/>
          <a:ext cx="7353300" cy="94603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4" name="Diagram 13">
            <a:extLst>
              <a:ext uri="{FF2B5EF4-FFF2-40B4-BE49-F238E27FC236}">
                <a16:creationId xmlns:a16="http://schemas.microsoft.com/office/drawing/2014/main" id="{3B2269DB-4186-7B12-93AE-6B35FF859C80}"/>
              </a:ext>
            </a:extLst>
          </p:cNvPr>
          <p:cNvGraphicFramePr/>
          <p:nvPr/>
        </p:nvGraphicFramePr>
        <p:xfrm>
          <a:off x="2114550" y="4334350"/>
          <a:ext cx="7353300" cy="115205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1731615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girls sitting on a log looking at a book&#10;&#10;Description automatically generated with medium confidence">
            <a:extLst>
              <a:ext uri="{FF2B5EF4-FFF2-40B4-BE49-F238E27FC236}">
                <a16:creationId xmlns:a16="http://schemas.microsoft.com/office/drawing/2014/main" id="{EFD4F8EE-E2E9-9366-74FD-50677F16EB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28858" y="681037"/>
            <a:ext cx="7560468" cy="5362103"/>
          </a:xfrm>
          <a:prstGeom prst="rect">
            <a:avLst/>
          </a:prstGeom>
        </p:spPr>
      </p:pic>
      <p:sp>
        <p:nvSpPr>
          <p:cNvPr id="2" name="Title 1">
            <a:extLst>
              <a:ext uri="{FF2B5EF4-FFF2-40B4-BE49-F238E27FC236}">
                <a16:creationId xmlns:a16="http://schemas.microsoft.com/office/drawing/2014/main" id="{4E248AF1-1FA3-A627-6DA8-A89104511269}"/>
              </a:ext>
            </a:extLst>
          </p:cNvPr>
          <p:cNvSpPr>
            <a:spLocks noGrp="1"/>
          </p:cNvSpPr>
          <p:nvPr>
            <p:ph type="ctrTitle"/>
          </p:nvPr>
        </p:nvSpPr>
        <p:spPr>
          <a:xfrm>
            <a:off x="7531610" y="365125"/>
            <a:ext cx="3822189" cy="1899912"/>
          </a:xfrm>
        </p:spPr>
        <p:txBody>
          <a:bodyPr vert="horz" lIns="91440" tIns="45720" rIns="91440" bIns="45720" rtlCol="0" anchor="ctr">
            <a:normAutofit/>
          </a:bodyPr>
          <a:lstStyle/>
          <a:p>
            <a:pPr algn="l"/>
            <a:r>
              <a:rPr lang="en-US" sz="4000" b="0" i="0">
                <a:effectLst/>
              </a:rPr>
              <a:t>English Hubs Programme priorities </a:t>
            </a:r>
            <a:endParaRPr lang="en-US" sz="4000"/>
          </a:p>
        </p:txBody>
      </p:sp>
      <p:sp>
        <p:nvSpPr>
          <p:cNvPr id="5" name="TextBox 4">
            <a:extLst>
              <a:ext uri="{FF2B5EF4-FFF2-40B4-BE49-F238E27FC236}">
                <a16:creationId xmlns:a16="http://schemas.microsoft.com/office/drawing/2014/main" id="{13397B72-3CE2-843F-3186-AAE681D91975}"/>
              </a:ext>
            </a:extLst>
          </p:cNvPr>
          <p:cNvSpPr txBox="1"/>
          <p:nvPr/>
        </p:nvSpPr>
        <p:spPr>
          <a:xfrm>
            <a:off x="7531610" y="2434201"/>
            <a:ext cx="3822189" cy="3742762"/>
          </a:xfrm>
          <a:prstGeom prst="rect">
            <a:avLst/>
          </a:prstGeom>
        </p:spPr>
        <p:txBody>
          <a:bodyPr vert="horz" lIns="91440" tIns="45720" rIns="91440" bIns="45720" rtlCol="0">
            <a:normAutofit/>
          </a:bodyPr>
          <a:lstStyle/>
          <a:p>
            <a:pPr marR="0" lvl="0" algn="just" fontAlgn="auto">
              <a:lnSpc>
                <a:spcPct val="90000"/>
              </a:lnSpc>
              <a:spcBef>
                <a:spcPts val="0"/>
              </a:spcBef>
              <a:spcAft>
                <a:spcPts val="600"/>
              </a:spcAft>
              <a:buClrTx/>
              <a:buSzTx/>
              <a:tabLst/>
              <a:defRPr/>
            </a:pPr>
            <a:r>
              <a:rPr kumimoji="0" lang="en-US" sz="2000" b="0" i="0" u="none" strike="noStrike" cap="none" spc="0" normalizeH="0" baseline="0" noProof="0" dirty="0">
                <a:ln>
                  <a:noFill/>
                </a:ln>
                <a:effectLst/>
                <a:uLnTx/>
                <a:uFillTx/>
              </a:rPr>
              <a:t>In the Schools White Paper, the department committed to an ambition that by 2030, 90% of pupils should reach expected standards in reading at end of KS2 as part of the government’s commitment to boosting education standards. The English Hubs </a:t>
            </a:r>
            <a:r>
              <a:rPr kumimoji="0" lang="en-US" sz="2000" b="0" i="0" u="none" strike="noStrike" cap="none" spc="0" normalizeH="0" baseline="0" noProof="0" dirty="0" err="1">
                <a:ln>
                  <a:noFill/>
                </a:ln>
                <a:effectLst/>
                <a:uLnTx/>
                <a:uFillTx/>
              </a:rPr>
              <a:t>programme</a:t>
            </a:r>
            <a:r>
              <a:rPr kumimoji="0" lang="en-US" sz="2000" b="0" i="0" u="none" strike="noStrike" cap="none" spc="0" normalizeH="0" baseline="0" noProof="0" dirty="0">
                <a:ln>
                  <a:noFill/>
                </a:ln>
                <a:effectLst/>
                <a:uLnTx/>
                <a:uFillTx/>
              </a:rPr>
              <a:t> aligns to supporting this ambition by driving up standards in early reading and supporting a full school commitment to reading. </a:t>
            </a:r>
          </a:p>
        </p:txBody>
      </p:sp>
    </p:spTree>
    <p:extLst>
      <p:ext uri="{BB962C8B-B14F-4D97-AF65-F5344CB8AC3E}">
        <p14:creationId xmlns:p14="http://schemas.microsoft.com/office/powerpoint/2010/main" val="2191857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air of young boys reading a book&#10;&#10;Description automatically generated with medium confidence">
            <a:extLst>
              <a:ext uri="{FF2B5EF4-FFF2-40B4-BE49-F238E27FC236}">
                <a16:creationId xmlns:a16="http://schemas.microsoft.com/office/drawing/2014/main" id="{478CD749-A115-8F81-0815-ED34005A4A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72965" y="15617"/>
            <a:ext cx="7744287" cy="6857990"/>
          </a:xfrm>
          <a:prstGeom prst="rect">
            <a:avLst/>
          </a:prstGeom>
        </p:spPr>
      </p:pic>
      <p:sp>
        <p:nvSpPr>
          <p:cNvPr id="9" name="Rectangle 8">
            <a:extLst>
              <a:ext uri="{FF2B5EF4-FFF2-40B4-BE49-F238E27FC236}">
                <a16:creationId xmlns:a16="http://schemas.microsoft.com/office/drawing/2014/main" id="{2626AA61-F771-B15B-9A0A-A0C0488F8E1F}"/>
              </a:ext>
            </a:extLst>
          </p:cNvPr>
          <p:cNvSpPr/>
          <p:nvPr/>
        </p:nvSpPr>
        <p:spPr>
          <a:xfrm>
            <a:off x="295275" y="466725"/>
            <a:ext cx="4248150" cy="24118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A05E21A-AF8E-8FAC-8876-0EAAF9A27481}"/>
              </a:ext>
            </a:extLst>
          </p:cNvPr>
          <p:cNvSpPr txBox="1"/>
          <p:nvPr/>
        </p:nvSpPr>
        <p:spPr>
          <a:xfrm>
            <a:off x="424815" y="916687"/>
            <a:ext cx="4118610" cy="54745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All support offered by the hub will promote at least one of the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programme’s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priorities outlined below. SSP is the first and main priority.</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Age-appropriate phonics provision</a:t>
            </a:r>
            <a:r>
              <a:rPr kumimoji="0" lang="en-US" sz="16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encouraging best practice in SSP teaching from Reception to the end of Key Stage 1, and as the primary reading strategy throughout the school. This includes: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Encouraging fidelity to a single SSP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programme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Supporting the effective use of decodable books in the early stages of learning to read, as a way of establishing phonic decoding.</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Supporting effective practice in formative assessment in relation to phonics/early reading.</a:t>
            </a:r>
          </a:p>
        </p:txBody>
      </p:sp>
    </p:spTree>
    <p:extLst>
      <p:ext uri="{BB962C8B-B14F-4D97-AF65-F5344CB8AC3E}">
        <p14:creationId xmlns:p14="http://schemas.microsoft.com/office/powerpoint/2010/main" val="2020192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6600-819A-BB76-CB82-65B3FCFB3CF1}"/>
              </a:ext>
            </a:extLst>
          </p:cNvPr>
          <p:cNvSpPr>
            <a:spLocks noGrp="1"/>
          </p:cNvSpPr>
          <p:nvPr>
            <p:ph type="title"/>
          </p:nvPr>
        </p:nvSpPr>
        <p:spPr>
          <a:xfrm>
            <a:off x="240631" y="171880"/>
            <a:ext cx="11619067" cy="1175656"/>
          </a:xfrm>
          <a:solidFill>
            <a:srgbClr val="002060"/>
          </a:solidFill>
        </p:spPr>
        <p:txBody>
          <a:bodyPr>
            <a:normAutofit/>
          </a:bodyPr>
          <a:lstStyle/>
          <a:p>
            <a:r>
              <a:rPr lang="en-US" altLang="en-US" sz="3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The session will explain more about the TSIO offer by covering:</a:t>
            </a:r>
            <a:endParaRPr lang="en-GB" sz="3200" dirty="0"/>
          </a:p>
        </p:txBody>
      </p:sp>
      <p:sp>
        <p:nvSpPr>
          <p:cNvPr id="7" name="TextBox 6">
            <a:extLst>
              <a:ext uri="{FF2B5EF4-FFF2-40B4-BE49-F238E27FC236}">
                <a16:creationId xmlns:a16="http://schemas.microsoft.com/office/drawing/2014/main" id="{7BCD0640-14FE-DEDE-14A0-CC269998A783}"/>
              </a:ext>
            </a:extLst>
          </p:cNvPr>
          <p:cNvSpPr txBox="1"/>
          <p:nvPr/>
        </p:nvSpPr>
        <p:spPr>
          <a:xfrm>
            <a:off x="240631" y="1285663"/>
            <a:ext cx="11619067" cy="230832"/>
          </a:xfrm>
          <a:prstGeom prst="rect">
            <a:avLst/>
          </a:prstGeom>
          <a:solidFill>
            <a:schemeClr val="accent2"/>
          </a:solidFill>
          <a:ln>
            <a:solidFill>
              <a:schemeClr val="accent2"/>
            </a:solidFill>
          </a:ln>
        </p:spPr>
        <p:txBody>
          <a:bodyPr wrap="square" rtlCol="0">
            <a:spAutoFit/>
          </a:bodyPr>
          <a:lstStyle/>
          <a:p>
            <a:endParaRPr lang="en-GB" sz="900" dirty="0"/>
          </a:p>
        </p:txBody>
      </p:sp>
      <p:graphicFrame>
        <p:nvGraphicFramePr>
          <p:cNvPr id="9" name="Table 2">
            <a:extLst>
              <a:ext uri="{FF2B5EF4-FFF2-40B4-BE49-F238E27FC236}">
                <a16:creationId xmlns:a16="http://schemas.microsoft.com/office/drawing/2014/main" id="{0D68A387-D1CE-1B91-1413-7B30D1516304}"/>
              </a:ext>
            </a:extLst>
          </p:cNvPr>
          <p:cNvGraphicFramePr>
            <a:graphicFrameLocks noGrp="1"/>
          </p:cNvGraphicFramePr>
          <p:nvPr>
            <p:extLst>
              <p:ext uri="{D42A27DB-BD31-4B8C-83A1-F6EECF244321}">
                <p14:modId xmlns:p14="http://schemas.microsoft.com/office/powerpoint/2010/main" val="870124913"/>
              </p:ext>
            </p:extLst>
          </p:nvPr>
        </p:nvGraphicFramePr>
        <p:xfrm>
          <a:off x="268132" y="1705047"/>
          <a:ext cx="11553123" cy="4541225"/>
        </p:xfrm>
        <a:graphic>
          <a:graphicData uri="http://schemas.openxmlformats.org/drawingml/2006/table">
            <a:tbl>
              <a:tblPr firstRow="1" bandRow="1">
                <a:tableStyleId>{22838BEF-8BB2-4498-84A7-C5851F593DF1}</a:tableStyleId>
              </a:tblPr>
              <a:tblGrid>
                <a:gridCol w="11553123">
                  <a:extLst>
                    <a:ext uri="{9D8B030D-6E8A-4147-A177-3AD203B41FA5}">
                      <a16:colId xmlns:a16="http://schemas.microsoft.com/office/drawing/2014/main" val="2552278928"/>
                    </a:ext>
                  </a:extLst>
                </a:gridCol>
              </a:tblGrid>
              <a:tr h="465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u="none" strike="noStrike" cap="none" normalizeH="0" baseline="0" dirty="0">
                          <a:ln>
                            <a:noFill/>
                          </a:ln>
                          <a:solidFill>
                            <a:srgbClr val="000000"/>
                          </a:solidFill>
                          <a:effectLst/>
                          <a:ea typeface="Times New Roman" panose="02020603050405020304" pitchFamily="18" charset="0"/>
                          <a:cs typeface="Times New Roman" panose="02020603050405020304" pitchFamily="18" charset="0"/>
                        </a:rPr>
                        <a:t>Connection for system leaders to the TSIO RDP (NW and YH) teams,</a:t>
                      </a:r>
                      <a:r>
                        <a:rPr lang="en-GB" altLang="en-US" sz="1800" dirty="0">
                          <a:solidFill>
                            <a:srgbClr val="000000"/>
                          </a:solidFill>
                          <a:ea typeface="Times New Roman" panose="02020603050405020304" pitchFamily="18" charset="0"/>
                          <a:cs typeface="Times New Roman" panose="02020603050405020304" pitchFamily="18" charset="0"/>
                        </a:rPr>
                        <a:t> </a:t>
                      </a:r>
                      <a:r>
                        <a:rPr lang="en-US" altLang="en-US" sz="1800" dirty="0">
                          <a:solidFill>
                            <a:srgbClr val="000000"/>
                          </a:solidFill>
                          <a:ea typeface="Times New Roman" panose="02020603050405020304" pitchFamily="18" charset="0"/>
                          <a:cs typeface="Times New Roman" panose="02020603050405020304" pitchFamily="18" charset="0"/>
                        </a:rPr>
                        <a:t> outlining TSIO offer opportunities / guidance for 23/24 and delivery into 23-24.</a:t>
                      </a:r>
                      <a:endParaRPr kumimoji="0" lang="en-GB" altLang="en-US" sz="1800" b="0" u="none" strike="noStrike" cap="none" normalizeH="0" baseline="0" dirty="0">
                        <a:ln>
                          <a:noFill/>
                        </a:ln>
                        <a:solidFill>
                          <a:srgbClr val="000000"/>
                        </a:solidFill>
                        <a:effectLs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73969846"/>
                  </a:ext>
                </a:extLst>
              </a:tr>
              <a:tr h="652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u="none" strike="noStrike" cap="none" normalizeH="0" baseline="0" dirty="0">
                          <a:ln>
                            <a:noFill/>
                          </a:ln>
                          <a:solidFill>
                            <a:srgbClr val="000000"/>
                          </a:solidFill>
                          <a:effectLst/>
                          <a:ea typeface="Times New Roman" panose="02020603050405020304" pitchFamily="18" charset="0"/>
                          <a:cs typeface="Times New Roman" panose="02020603050405020304" pitchFamily="18" charset="0"/>
                        </a:rPr>
                        <a:t>Insight into the matching and delivery </a:t>
                      </a:r>
                      <a:r>
                        <a:rPr kumimoji="0" lang="en-GB" altLang="en-US" sz="1800" b="0" u="none" strike="noStrike" cap="none" normalizeH="0" baseline="0" dirty="0">
                          <a:ln>
                            <a:noFill/>
                          </a:ln>
                          <a:solidFill>
                            <a:srgbClr val="000000"/>
                          </a:solidFill>
                          <a:effectLst/>
                          <a:ea typeface="Times New Roman" panose="02020603050405020304" pitchFamily="18" charset="0"/>
                          <a:cs typeface="Times New Roman" panose="02020603050405020304" pitchFamily="18" charset="0"/>
                        </a:rPr>
                        <a:t>role of the system leader -  presentation and discussions</a:t>
                      </a:r>
                      <a:endParaRPr kumimoji="0" lang="en-GB" altLang="en-US" sz="1800" b="0" u="none" strike="noStrike" cap="none" normalizeH="0" baseline="0" dirty="0">
                        <a:ln>
                          <a:noFill/>
                        </a:ln>
                        <a:solidFill>
                          <a:schemeClr val="tx1"/>
                        </a:solidFill>
                        <a:effectLst/>
                      </a:endParaRPr>
                    </a:p>
                    <a:p>
                      <a:endParaRPr lang="en-GB" dirty="0"/>
                    </a:p>
                  </a:txBody>
                  <a:tcPr/>
                </a:tc>
                <a:extLst>
                  <a:ext uri="{0D108BD9-81ED-4DB2-BD59-A6C34878D82A}">
                    <a16:rowId xmlns:a16="http://schemas.microsoft.com/office/drawing/2014/main" val="2775198897"/>
                  </a:ext>
                </a:extLst>
              </a:tr>
              <a:tr h="652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u="none" strike="noStrike" cap="none" normalizeH="0" baseline="0" dirty="0">
                          <a:ln>
                            <a:noFill/>
                          </a:ln>
                          <a:solidFill>
                            <a:srgbClr val="000000"/>
                          </a:solidFill>
                          <a:effectLst/>
                          <a:ea typeface="Times New Roman" panose="02020603050405020304" pitchFamily="18" charset="0"/>
                          <a:cs typeface="Times New Roman" panose="02020603050405020304" pitchFamily="18" charset="0"/>
                        </a:rPr>
                        <a:t>TSIO case studies and lessons learnt from system leader colleagues -  presentation and discussion</a:t>
                      </a:r>
                      <a:endParaRPr kumimoji="0" lang="en-GB" altLang="en-US" sz="1800" b="0" u="none" strike="noStrike" cap="none" normalizeH="0" baseline="0" dirty="0">
                        <a:ln>
                          <a:noFill/>
                        </a:ln>
                        <a:solidFill>
                          <a:srgbClr val="000000"/>
                        </a:solidFill>
                        <a:effectLst/>
                        <a:ea typeface="Times New Roman" panose="02020603050405020304" pitchFamily="18" charset="0"/>
                        <a:cs typeface="Times New Roman" panose="02020603050405020304" pitchFamily="18" charset="0"/>
                      </a:endParaRPr>
                    </a:p>
                    <a:p>
                      <a:endParaRPr lang="en-GB" dirty="0"/>
                    </a:p>
                  </a:txBody>
                  <a:tcPr/>
                </a:tc>
                <a:extLst>
                  <a:ext uri="{0D108BD9-81ED-4DB2-BD59-A6C34878D82A}">
                    <a16:rowId xmlns:a16="http://schemas.microsoft.com/office/drawing/2014/main" val="310677876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u="none" strike="noStrike" cap="none" normalizeH="0" baseline="0" dirty="0" err="1">
                          <a:ln>
                            <a:noFill/>
                          </a:ln>
                          <a:solidFill>
                            <a:srgbClr val="000000"/>
                          </a:solidFill>
                          <a:effectLst/>
                          <a:ea typeface="Times New Roman" panose="02020603050405020304" pitchFamily="18" charset="0"/>
                          <a:cs typeface="Times New Roman" panose="02020603050405020304" pitchFamily="18" charset="0"/>
                        </a:rPr>
                        <a:t>Maximising</a:t>
                      </a:r>
                      <a:r>
                        <a:rPr kumimoji="0" lang="en-US" altLang="en-US" sz="1800" b="0" u="none" strike="noStrike" cap="none" normalizeH="0" baseline="0" dirty="0">
                          <a:ln>
                            <a:noFill/>
                          </a:ln>
                          <a:solidFill>
                            <a:srgbClr val="000000"/>
                          </a:solidFill>
                          <a:effectLst/>
                          <a:ea typeface="Times New Roman" panose="02020603050405020304" pitchFamily="18" charset="0"/>
                          <a:cs typeface="Times New Roman" panose="02020603050405020304" pitchFamily="18" charset="0"/>
                        </a:rPr>
                        <a:t> the funded use of DfE approved </a:t>
                      </a:r>
                      <a:r>
                        <a:rPr kumimoji="0" lang="en-US" altLang="en-US" sz="1800" b="0" u="none" strike="noStrike" cap="none" normalizeH="0" baseline="0" dirty="0" err="1">
                          <a:ln>
                            <a:noFill/>
                          </a:ln>
                          <a:solidFill>
                            <a:srgbClr val="000000"/>
                          </a:solidFill>
                          <a:effectLst/>
                          <a:ea typeface="Times New Roman" panose="02020603050405020304" pitchFamily="18" charset="0"/>
                          <a:cs typeface="Times New Roman" panose="02020603050405020304" pitchFamily="18" charset="0"/>
                        </a:rPr>
                        <a:t>programmes</a:t>
                      </a:r>
                      <a:r>
                        <a:rPr kumimoji="0" lang="en-US" altLang="en-US" sz="1800" b="0" u="none" strike="noStrike" cap="none" normalizeH="0" baseline="0" dirty="0">
                          <a:ln>
                            <a:noFill/>
                          </a:ln>
                          <a:solidFill>
                            <a:srgbClr val="000000"/>
                          </a:solidFill>
                          <a:effectLst/>
                          <a:ea typeface="Times New Roman" panose="02020603050405020304" pitchFamily="18" charset="0"/>
                          <a:cs typeface="Times New Roman" panose="02020603050405020304" pitchFamily="18" charset="0"/>
                        </a:rPr>
                        <a:t> - updates from hubs</a:t>
                      </a:r>
                      <a:endParaRPr kumimoji="0" lang="en-GB" altLang="en-US" sz="1800" b="0" u="none" strike="noStrike" cap="none" normalizeH="0" baseline="0" dirty="0">
                        <a:ln>
                          <a:noFill/>
                        </a:ln>
                        <a:solidFill>
                          <a:srgbClr val="000000"/>
                        </a:solidFill>
                        <a:effectLs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u="none" strike="noStrike" cap="none" normalizeH="0" baseline="0" dirty="0">
                        <a:ln>
                          <a:noFill/>
                        </a:ln>
                        <a:solidFill>
                          <a:srgbClr val="242424"/>
                        </a:solidFill>
                        <a:effectLs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47957952"/>
                  </a:ext>
                </a:extLst>
              </a:tr>
              <a:tr h="652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u="none" strike="noStrike" cap="none" normalizeH="0" baseline="0" dirty="0">
                          <a:ln>
                            <a:noFill/>
                          </a:ln>
                          <a:solidFill>
                            <a:srgbClr val="000000"/>
                          </a:solidFill>
                          <a:effectLst/>
                          <a:ea typeface="Times New Roman" panose="02020603050405020304" pitchFamily="18" charset="0"/>
                          <a:cs typeface="Times New Roman" panose="02020603050405020304" pitchFamily="18" charset="0"/>
                        </a:rPr>
                        <a:t>Opportunity to indicate your capacity and expertise ready for potential future matching in 23/24 - update</a:t>
                      </a:r>
                      <a:endParaRPr lang="en-GB" altLang="en-US" sz="1800" dirty="0">
                        <a:solidFill>
                          <a:srgbClr val="000000"/>
                        </a:solidFill>
                        <a:ea typeface="Times New Roman" panose="02020603050405020304" pitchFamily="18" charset="0"/>
                        <a:cs typeface="Times New Roman" panose="02020603050405020304" pitchFamily="18" charset="0"/>
                      </a:endParaRPr>
                    </a:p>
                    <a:p>
                      <a:endParaRPr lang="en-GB" dirty="0"/>
                    </a:p>
                  </a:txBody>
                  <a:tcPr/>
                </a:tc>
                <a:extLst>
                  <a:ext uri="{0D108BD9-81ED-4DB2-BD59-A6C34878D82A}">
                    <a16:rowId xmlns:a16="http://schemas.microsoft.com/office/drawing/2014/main" val="3184144835"/>
                  </a:ext>
                </a:extLst>
              </a:tr>
              <a:tr h="652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u="none" strike="noStrike" cap="none" normalizeH="0" baseline="0" dirty="0">
                          <a:ln>
                            <a:noFill/>
                          </a:ln>
                          <a:solidFill>
                            <a:srgbClr val="242424"/>
                          </a:solidFill>
                          <a:effectLst/>
                          <a:ea typeface="Times New Roman" panose="02020603050405020304" pitchFamily="18" charset="0"/>
                          <a:cs typeface="Times New Roman" panose="02020603050405020304" pitchFamily="18" charset="0"/>
                        </a:rPr>
                        <a:t>Strong trusts as the source and providers of system leadership capacity -  introductory presentation</a:t>
                      </a:r>
                    </a:p>
                  </a:txBody>
                  <a:tcPr/>
                </a:tc>
                <a:extLst>
                  <a:ext uri="{0D108BD9-81ED-4DB2-BD59-A6C34878D82A}">
                    <a16:rowId xmlns:a16="http://schemas.microsoft.com/office/drawing/2014/main" val="3735618484"/>
                  </a:ext>
                </a:extLst>
              </a:tr>
              <a:tr h="652213">
                <a:tc>
                  <a:txBody>
                    <a:bodyPr/>
                    <a:lstStyle/>
                    <a:p>
                      <a:r>
                        <a:rPr lang="en-GB" dirty="0"/>
                        <a:t>Gathering your feedback on your involvement with TSIO delivery so far - plenary</a:t>
                      </a:r>
                    </a:p>
                    <a:p>
                      <a:endParaRPr lang="en-GB" dirty="0"/>
                    </a:p>
                  </a:txBody>
                  <a:tcPr/>
                </a:tc>
                <a:extLst>
                  <a:ext uri="{0D108BD9-81ED-4DB2-BD59-A6C34878D82A}">
                    <a16:rowId xmlns:a16="http://schemas.microsoft.com/office/drawing/2014/main" val="1501360113"/>
                  </a:ext>
                </a:extLst>
              </a:tr>
            </a:tbl>
          </a:graphicData>
        </a:graphic>
      </p:graphicFrame>
    </p:spTree>
    <p:extLst>
      <p:ext uri="{BB962C8B-B14F-4D97-AF65-F5344CB8AC3E}">
        <p14:creationId xmlns:p14="http://schemas.microsoft.com/office/powerpoint/2010/main" val="1979511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girls sitting at a picnic table&#10;&#10;Description automatically generated with medium confidence">
            <a:extLst>
              <a:ext uri="{FF2B5EF4-FFF2-40B4-BE49-F238E27FC236}">
                <a16:creationId xmlns:a16="http://schemas.microsoft.com/office/drawing/2014/main" id="{2AA7288B-1DBD-A2AF-496C-9EEDBBC6D3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0" y="363995"/>
            <a:ext cx="7986057" cy="5663943"/>
          </a:xfrm>
          <a:prstGeom prst="rect">
            <a:avLst/>
          </a:prstGeom>
        </p:spPr>
      </p:pic>
      <p:sp>
        <p:nvSpPr>
          <p:cNvPr id="5" name="TextBox 4">
            <a:extLst>
              <a:ext uri="{FF2B5EF4-FFF2-40B4-BE49-F238E27FC236}">
                <a16:creationId xmlns:a16="http://schemas.microsoft.com/office/drawing/2014/main" id="{B00AC217-FB72-57F8-FD07-08BF786A82FC}"/>
              </a:ext>
            </a:extLst>
          </p:cNvPr>
          <p:cNvSpPr txBox="1"/>
          <p:nvPr/>
        </p:nvSpPr>
        <p:spPr>
          <a:xfrm>
            <a:off x="7996831" y="1316987"/>
            <a:ext cx="3842243" cy="4458170"/>
          </a:xfrm>
          <a:prstGeom prst="rect">
            <a:avLst/>
          </a:prstGeom>
        </p:spPr>
        <p:txBody>
          <a:bodyPr vert="horz" lIns="91440" tIns="45720" rIns="91440" bIns="45720" rtlCol="0">
            <a:normAutofit fontScale="92500" lnSpcReduction="10000"/>
          </a:bodyPr>
          <a:lstStyle/>
          <a:p>
            <a:pPr marL="0" marR="0" lvl="0" indent="-228600" algn="just" fontAlgn="auto">
              <a:lnSpc>
                <a:spcPct val="90000"/>
              </a:lnSpc>
              <a:spcBef>
                <a:spcPts val="0"/>
              </a:spcBef>
              <a:spcAft>
                <a:spcPts val="600"/>
              </a:spcAft>
              <a:buClrTx/>
              <a:buSzTx/>
              <a:buFont typeface="Arial" panose="020B0604020202020204" pitchFamily="34" charset="0"/>
              <a:buChar char="•"/>
              <a:tabLst/>
              <a:defRPr/>
            </a:pPr>
            <a:r>
              <a:rPr kumimoji="0" lang="en-US" sz="2000" b="1" i="0" u="none" strike="noStrike" cap="none" spc="0" normalizeH="0" baseline="0" noProof="0" dirty="0">
                <a:ln>
                  <a:noFill/>
                </a:ln>
                <a:solidFill>
                  <a:schemeClr val="accent2"/>
                </a:solidFill>
                <a:effectLst/>
                <a:uLnTx/>
                <a:uFillTx/>
              </a:rPr>
              <a:t>Promoting a love of reading</a:t>
            </a:r>
            <a:r>
              <a:rPr kumimoji="0" lang="en-US" sz="2000" b="0" i="0" u="none" strike="noStrike" cap="none" spc="0" normalizeH="0" baseline="0" noProof="0" dirty="0">
                <a:ln>
                  <a:noFill/>
                </a:ln>
                <a:effectLst/>
                <a:uLnTx/>
                <a:uFillTx/>
              </a:rPr>
              <a:t>: encouraging reading for enjoyment including by supporting whole school reading approaches, reading to children at least once a day and encouraging reading at home, developing teachers’ knowledge of appropriate children’s literature.</a:t>
            </a:r>
          </a:p>
          <a:p>
            <a:pPr marL="0" marR="0" lvl="0" indent="-228600" algn="just" fontAlgn="auto">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endParaRPr kumimoji="0" lang="en-US" sz="2400" b="0" i="0" u="none" strike="noStrike" cap="none" spc="0" normalizeH="0" baseline="0" noProof="0" dirty="0">
              <a:ln>
                <a:noFill/>
              </a:ln>
              <a:effectLst/>
              <a:uLnTx/>
              <a:uFillTx/>
            </a:endParaRPr>
          </a:p>
          <a:p>
            <a:pPr marL="0" marR="0" lvl="0" indent="-228600" algn="just" fontAlgn="auto">
              <a:lnSpc>
                <a:spcPct val="90000"/>
              </a:lnSpc>
              <a:spcBef>
                <a:spcPts val="0"/>
              </a:spcBef>
              <a:spcAft>
                <a:spcPts val="600"/>
              </a:spcAft>
              <a:buClrTx/>
              <a:buSzTx/>
              <a:buFont typeface="Arial" panose="020B0604020202020204" pitchFamily="34" charset="0"/>
              <a:buChar char="•"/>
              <a:tabLst/>
              <a:defRPr/>
            </a:pPr>
            <a:r>
              <a:rPr kumimoji="0" lang="en-US" sz="2000" b="1" i="0" u="none" strike="noStrike" cap="none" spc="0" normalizeH="0" baseline="0" noProof="0" dirty="0">
                <a:ln>
                  <a:noFill/>
                </a:ln>
                <a:solidFill>
                  <a:schemeClr val="accent2"/>
                </a:solidFill>
                <a:effectLst/>
                <a:uLnTx/>
                <a:uFillTx/>
              </a:rPr>
              <a:t>Early language development: </a:t>
            </a:r>
            <a:r>
              <a:rPr kumimoji="0" lang="en-US" sz="2000" b="0" i="0" u="none" strike="noStrike" cap="none" spc="0" normalizeH="0" baseline="0" noProof="0" dirty="0">
                <a:ln>
                  <a:noFill/>
                </a:ln>
                <a:effectLst/>
                <a:uLnTx/>
                <a:uFillTx/>
              </a:rPr>
              <a:t>providing evidence-based approaches to early language development and closing the word gap in school-based early years settings.</a:t>
            </a:r>
          </a:p>
        </p:txBody>
      </p:sp>
    </p:spTree>
    <p:extLst>
      <p:ext uri="{BB962C8B-B14F-4D97-AF65-F5344CB8AC3E}">
        <p14:creationId xmlns:p14="http://schemas.microsoft.com/office/powerpoint/2010/main" val="1159763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D61D61-E8F9-C115-0C3E-8E65F7BC501E}"/>
              </a:ext>
            </a:extLst>
          </p:cNvPr>
          <p:cNvSpPr txBox="1"/>
          <p:nvPr/>
        </p:nvSpPr>
        <p:spPr>
          <a:xfrm>
            <a:off x="838200" y="3772917"/>
            <a:ext cx="6098344" cy="2246769"/>
          </a:xfrm>
          <a:prstGeom prst="rect">
            <a:avLst/>
          </a:prstGeom>
          <a:noFill/>
        </p:spPr>
        <p:txBody>
          <a:bodyPr wrap="square">
            <a:spAutoFit/>
          </a:bodyPr>
          <a:lstStyle/>
          <a:p>
            <a:r>
              <a:rPr lang="en-GB" sz="2800" dirty="0">
                <a:hlinkClick r:id="rId3"/>
              </a:rPr>
              <a:t>englishhub@greetlandacademy.org.uk</a:t>
            </a:r>
            <a:endParaRPr lang="en-GB" sz="2800" dirty="0"/>
          </a:p>
          <a:p>
            <a:endParaRPr lang="en-GB" sz="2800" dirty="0"/>
          </a:p>
          <a:p>
            <a:r>
              <a:rPr lang="en-GB" sz="2800" dirty="0"/>
              <a:t>01422 761019</a:t>
            </a:r>
          </a:p>
          <a:p>
            <a:endParaRPr lang="en-GB" sz="2800" dirty="0"/>
          </a:p>
          <a:p>
            <a:r>
              <a:rPr lang="en-GB" sz="2800" dirty="0"/>
              <a:t>https://greatheightsenglishhub.org</a:t>
            </a:r>
          </a:p>
        </p:txBody>
      </p:sp>
      <p:pic>
        <p:nvPicPr>
          <p:cNvPr id="9" name="Picture 2" descr="A logo for a company&#10;&#10;Description automatically generated">
            <a:extLst>
              <a:ext uri="{FF2B5EF4-FFF2-40B4-BE49-F238E27FC236}">
                <a16:creationId xmlns:a16="http://schemas.microsoft.com/office/drawing/2014/main" id="{32C153ED-EA9C-DBEC-F92E-5EC903CF962F}"/>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8763000" y="0"/>
            <a:ext cx="2249503" cy="12673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9818446-E5C1-C678-9787-8FBD4CD561D5}"/>
              </a:ext>
            </a:extLst>
          </p:cNvPr>
          <p:cNvPicPr>
            <a:picLocks noChangeAspect="1"/>
          </p:cNvPicPr>
          <p:nvPr/>
        </p:nvPicPr>
        <p:blipFill>
          <a:blip r:embed="rId5"/>
          <a:stretch>
            <a:fillRect/>
          </a:stretch>
        </p:blipFill>
        <p:spPr>
          <a:xfrm>
            <a:off x="6781048" y="1119187"/>
            <a:ext cx="4886325" cy="4619625"/>
          </a:xfrm>
          <a:prstGeom prst="rect">
            <a:avLst/>
          </a:prstGeom>
        </p:spPr>
      </p:pic>
      <p:sp>
        <p:nvSpPr>
          <p:cNvPr id="12" name="TextBox 11">
            <a:extLst>
              <a:ext uri="{FF2B5EF4-FFF2-40B4-BE49-F238E27FC236}">
                <a16:creationId xmlns:a16="http://schemas.microsoft.com/office/drawing/2014/main" id="{04CAE526-88BB-5A66-143E-078534352813}"/>
              </a:ext>
            </a:extLst>
          </p:cNvPr>
          <p:cNvSpPr txBox="1"/>
          <p:nvPr/>
        </p:nvSpPr>
        <p:spPr>
          <a:xfrm>
            <a:off x="838200" y="1661222"/>
            <a:ext cx="2544286" cy="523220"/>
          </a:xfrm>
          <a:prstGeom prst="rect">
            <a:avLst/>
          </a:prstGeom>
          <a:noFill/>
        </p:spPr>
        <p:txBody>
          <a:bodyPr wrap="none" rtlCol="0">
            <a:spAutoFit/>
          </a:bodyPr>
          <a:lstStyle/>
          <a:p>
            <a:r>
              <a:rPr lang="en-US" sz="2800" dirty="0"/>
              <a:t>National Reach  </a:t>
            </a:r>
            <a:endParaRPr lang="en-GB" sz="2800" dirty="0"/>
          </a:p>
        </p:txBody>
      </p:sp>
    </p:spTree>
    <p:extLst>
      <p:ext uri="{BB962C8B-B14F-4D97-AF65-F5344CB8AC3E}">
        <p14:creationId xmlns:p14="http://schemas.microsoft.com/office/powerpoint/2010/main" val="2001257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55560-1DC4-4C5B-8B8E-601D268E7546}"/>
              </a:ext>
            </a:extLst>
          </p:cNvPr>
          <p:cNvSpPr>
            <a:spLocks noGrp="1"/>
          </p:cNvSpPr>
          <p:nvPr>
            <p:ph type="title"/>
          </p:nvPr>
        </p:nvSpPr>
        <p:spPr>
          <a:xfrm>
            <a:off x="410818" y="137700"/>
            <a:ext cx="7421217" cy="1001987"/>
          </a:xfrm>
          <a:solidFill>
            <a:srgbClr val="002060"/>
          </a:solidFill>
        </p:spPr>
        <p:txBody>
          <a:bodyPr>
            <a:normAutofit/>
          </a:bodyPr>
          <a:lstStyle/>
          <a:p>
            <a:r>
              <a:rPr lang="en-US" sz="2800" dirty="0">
                <a:solidFill>
                  <a:schemeClr val="bg1"/>
                </a:solidFill>
              </a:rPr>
              <a:t>National Tutor Programme… updates &amp; support</a:t>
            </a:r>
            <a:endParaRPr lang="en-GB" sz="2800" dirty="0">
              <a:solidFill>
                <a:schemeClr val="bg1"/>
              </a:solidFill>
            </a:endParaRPr>
          </a:p>
        </p:txBody>
      </p:sp>
      <p:pic>
        <p:nvPicPr>
          <p:cNvPr id="4" name="Picture 3">
            <a:extLst>
              <a:ext uri="{FF2B5EF4-FFF2-40B4-BE49-F238E27FC236}">
                <a16:creationId xmlns:a16="http://schemas.microsoft.com/office/drawing/2014/main" id="{5480114A-0A0D-4639-8822-187DB520B289}"/>
              </a:ext>
            </a:extLst>
          </p:cNvPr>
          <p:cNvPicPr>
            <a:picLocks noChangeAspect="1"/>
          </p:cNvPicPr>
          <p:nvPr/>
        </p:nvPicPr>
        <p:blipFill>
          <a:blip r:embed="rId3"/>
          <a:stretch>
            <a:fillRect/>
          </a:stretch>
        </p:blipFill>
        <p:spPr>
          <a:xfrm>
            <a:off x="410818" y="1338469"/>
            <a:ext cx="8039976" cy="5009322"/>
          </a:xfrm>
          <a:prstGeom prst="rect">
            <a:avLst/>
          </a:prstGeom>
          <a:ln>
            <a:solidFill>
              <a:schemeClr val="tx1"/>
            </a:solidFill>
          </a:ln>
        </p:spPr>
      </p:pic>
      <p:pic>
        <p:nvPicPr>
          <p:cNvPr id="6" name="Picture 5">
            <a:extLst>
              <a:ext uri="{FF2B5EF4-FFF2-40B4-BE49-F238E27FC236}">
                <a16:creationId xmlns:a16="http://schemas.microsoft.com/office/drawing/2014/main" id="{09A4C5A8-0465-4B12-A064-2DCA0125F5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04338" y="26400"/>
            <a:ext cx="3987662" cy="2624138"/>
          </a:xfrm>
          <a:prstGeom prst="rect">
            <a:avLst/>
          </a:prstGeom>
          <a:ln>
            <a:solidFill>
              <a:schemeClr val="tx1"/>
            </a:solidFill>
          </a:ln>
        </p:spPr>
      </p:pic>
      <p:sp>
        <p:nvSpPr>
          <p:cNvPr id="8" name="TextBox 7">
            <a:extLst>
              <a:ext uri="{FF2B5EF4-FFF2-40B4-BE49-F238E27FC236}">
                <a16:creationId xmlns:a16="http://schemas.microsoft.com/office/drawing/2014/main" id="{9A0B9BF9-574C-4295-B26B-8BF4307A1168}"/>
              </a:ext>
            </a:extLst>
          </p:cNvPr>
          <p:cNvSpPr txBox="1"/>
          <p:nvPr/>
        </p:nvSpPr>
        <p:spPr>
          <a:xfrm>
            <a:off x="183874" y="6392013"/>
            <a:ext cx="11824252" cy="646331"/>
          </a:xfrm>
          <a:prstGeom prst="rect">
            <a:avLst/>
          </a:prstGeom>
          <a:noFill/>
        </p:spPr>
        <p:txBody>
          <a:bodyPr wrap="square">
            <a:spAutoFit/>
          </a:bodyPr>
          <a:lstStyle/>
          <a:p>
            <a:r>
              <a:rPr lang="en-GB" dirty="0">
                <a:hlinkClick r:id="rId5"/>
              </a:rPr>
              <a:t>https://greatheightstrust.org.uk/wp-content/uploads/2023/05/11.-NTP-Guide-for-Regional-Delivery-Partners_v2.pdf</a:t>
            </a:r>
            <a:endParaRPr lang="en-GB" dirty="0"/>
          </a:p>
          <a:p>
            <a:endParaRPr lang="en-GB" dirty="0"/>
          </a:p>
        </p:txBody>
      </p:sp>
      <p:sp>
        <p:nvSpPr>
          <p:cNvPr id="9" name="TextBox 8">
            <a:extLst>
              <a:ext uri="{FF2B5EF4-FFF2-40B4-BE49-F238E27FC236}">
                <a16:creationId xmlns:a16="http://schemas.microsoft.com/office/drawing/2014/main" id="{7B11F447-34EA-4833-A8D2-5A20492D1C54}"/>
              </a:ext>
            </a:extLst>
          </p:cNvPr>
          <p:cNvSpPr txBox="1"/>
          <p:nvPr/>
        </p:nvSpPr>
        <p:spPr>
          <a:xfrm>
            <a:off x="8633012" y="3843130"/>
            <a:ext cx="3375114" cy="1815882"/>
          </a:xfrm>
          <a:prstGeom prst="rect">
            <a:avLst/>
          </a:prstGeom>
          <a:noFill/>
        </p:spPr>
        <p:txBody>
          <a:bodyPr wrap="square" rtlCol="0">
            <a:spAutoFit/>
          </a:bodyPr>
          <a:lstStyle/>
          <a:p>
            <a:pPr algn="l" fontAlgn="base"/>
            <a:r>
              <a:rPr lang="en-US" sz="1400" b="1" i="1" u="sng" dirty="0">
                <a:solidFill>
                  <a:srgbClr val="242424"/>
                </a:solidFill>
                <a:effectLst/>
                <a:latin typeface="Bodoni MT" panose="02070603080606020203" pitchFamily="18" charset="0"/>
              </a:rPr>
              <a:t>New Tutoring Excellence Seminars (CPD) from EDT</a:t>
            </a:r>
            <a:r>
              <a:rPr lang="en-US" sz="1400" b="0" i="1" u="sng" dirty="0">
                <a:solidFill>
                  <a:srgbClr val="242424"/>
                </a:solidFill>
                <a:effectLst/>
                <a:latin typeface="Bodoni MT" panose="02070603080606020203" pitchFamily="18" charset="0"/>
              </a:rPr>
              <a:t> </a:t>
            </a:r>
          </a:p>
          <a:p>
            <a:pPr algn="l" fontAlgn="base"/>
            <a:r>
              <a:rPr lang="en-US" sz="1400" b="0" i="1" dirty="0">
                <a:solidFill>
                  <a:srgbClr val="000000"/>
                </a:solidFill>
                <a:effectLst/>
                <a:latin typeface="Bodoni MT" panose="02070603080606020203" pitchFamily="18" charset="0"/>
              </a:rPr>
              <a:t>EDT have now developed some seminar-style live online CPD, focused on key areas of tutoring pedagogy. The seminars are 90-minutes long and offer a choice of topics, with best-practice sharing opportunities built into the sessions.  </a:t>
            </a:r>
            <a:endParaRPr lang="en-US" sz="1400" b="0" i="1" dirty="0">
              <a:solidFill>
                <a:srgbClr val="242424"/>
              </a:solidFill>
              <a:effectLst/>
              <a:latin typeface="Bodoni MT" panose="02070603080606020203" pitchFamily="18" charset="0"/>
            </a:endParaRPr>
          </a:p>
        </p:txBody>
      </p:sp>
    </p:spTree>
    <p:extLst>
      <p:ext uri="{BB962C8B-B14F-4D97-AF65-F5344CB8AC3E}">
        <p14:creationId xmlns:p14="http://schemas.microsoft.com/office/powerpoint/2010/main" val="614601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6ED81A-2ADC-4B9F-A431-71F871E2C9F9}"/>
              </a:ext>
            </a:extLst>
          </p:cNvPr>
          <p:cNvPicPr>
            <a:picLocks noChangeAspect="1"/>
          </p:cNvPicPr>
          <p:nvPr/>
        </p:nvPicPr>
        <p:blipFill>
          <a:blip r:embed="rId3"/>
          <a:stretch>
            <a:fillRect/>
          </a:stretch>
        </p:blipFill>
        <p:spPr>
          <a:xfrm>
            <a:off x="1065320" y="124286"/>
            <a:ext cx="9800948" cy="6551721"/>
          </a:xfrm>
          <a:prstGeom prst="rect">
            <a:avLst/>
          </a:prstGeom>
        </p:spPr>
      </p:pic>
      <p:pic>
        <p:nvPicPr>
          <p:cNvPr id="3" name="Picture 2" descr="A close up of a logo&#10;&#10;Description automatically generated">
            <a:hlinkClick r:id="rId4"/>
            <a:extLst>
              <a:ext uri="{FF2B5EF4-FFF2-40B4-BE49-F238E27FC236}">
                <a16:creationId xmlns:a16="http://schemas.microsoft.com/office/drawing/2014/main" id="{3BEEBBBA-AE6C-41D4-B884-5ABAE3680D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02197" y="4831672"/>
            <a:ext cx="1344321" cy="598586"/>
          </a:xfrm>
          <a:prstGeom prst="rect">
            <a:avLst/>
          </a:prstGeom>
        </p:spPr>
      </p:pic>
    </p:spTree>
    <p:extLst>
      <p:ext uri="{BB962C8B-B14F-4D97-AF65-F5344CB8AC3E}">
        <p14:creationId xmlns:p14="http://schemas.microsoft.com/office/powerpoint/2010/main" val="4053327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8DA698-FAC8-299F-8ECE-3ADDDB91A9C0}"/>
              </a:ext>
            </a:extLst>
          </p:cNvPr>
          <p:cNvSpPr>
            <a:spLocks noGrp="1"/>
          </p:cNvSpPr>
          <p:nvPr>
            <p:ph type="body" idx="1"/>
          </p:nvPr>
        </p:nvSpPr>
        <p:spPr/>
        <p:txBody>
          <a:bodyPr>
            <a:normAutofit/>
          </a:bodyPr>
          <a:lstStyle/>
          <a:p>
            <a:r>
              <a:rPr lang="en-GB" sz="4000" b="1" dirty="0">
                <a:solidFill>
                  <a:schemeClr val="accent6">
                    <a:lumMod val="50000"/>
                  </a:schemeClr>
                </a:solidFill>
              </a:rPr>
              <a:t>Research Schools 2023-26</a:t>
            </a:r>
          </a:p>
        </p:txBody>
      </p:sp>
      <p:sp>
        <p:nvSpPr>
          <p:cNvPr id="5" name="TextBox 4">
            <a:extLst>
              <a:ext uri="{FF2B5EF4-FFF2-40B4-BE49-F238E27FC236}">
                <a16:creationId xmlns:a16="http://schemas.microsoft.com/office/drawing/2014/main" id="{B3C58A86-4B2A-73A5-85D6-8B34B69FECEA}"/>
              </a:ext>
            </a:extLst>
          </p:cNvPr>
          <p:cNvSpPr txBox="1"/>
          <p:nvPr/>
        </p:nvSpPr>
        <p:spPr>
          <a:xfrm>
            <a:off x="601421" y="1408842"/>
            <a:ext cx="7156090"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0" i="0" u="none" strike="noStrike" kern="0" cap="none" spc="0" normalizeH="0" baseline="0" noProof="0" dirty="0">
                <a:ln>
                  <a:noFill/>
                </a:ln>
                <a:solidFill>
                  <a:schemeClr val="tx1">
                    <a:lumMod val="50000"/>
                    <a:lumOff val="50000"/>
                  </a:schemeClr>
                </a:solidFill>
                <a:effectLst/>
                <a:uLnTx/>
                <a:uFillTx/>
                <a:latin typeface="Arial"/>
                <a:cs typeface="Arial"/>
                <a:sym typeface="Arial"/>
              </a:rPr>
              <a:t>Communication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3600" kern="0" dirty="0">
              <a:solidFill>
                <a:schemeClr val="tx1">
                  <a:lumMod val="50000"/>
                  <a:lumOff val="50000"/>
                </a:schemeClr>
              </a:solidFill>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0" i="0" u="none" strike="noStrike" kern="0" cap="none" spc="0" normalizeH="0" baseline="0" noProof="0" dirty="0">
                <a:ln>
                  <a:noFill/>
                </a:ln>
                <a:solidFill>
                  <a:schemeClr val="tx1">
                    <a:lumMod val="50000"/>
                    <a:lumOff val="50000"/>
                  </a:schemeClr>
                </a:solidFill>
                <a:effectLst/>
                <a:uLnTx/>
                <a:uFillTx/>
                <a:latin typeface="Arial"/>
                <a:cs typeface="Arial"/>
                <a:sym typeface="Arial"/>
              </a:rPr>
              <a:t>Exemplification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3600" kern="0" dirty="0">
              <a:solidFill>
                <a:schemeClr val="tx1">
                  <a:lumMod val="50000"/>
                  <a:lumOff val="50000"/>
                </a:schemeClr>
              </a:solidFill>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0" i="0" u="none" strike="noStrike" kern="0" cap="none" spc="0" normalizeH="0" baseline="0" noProof="0" dirty="0">
                <a:ln>
                  <a:noFill/>
                </a:ln>
                <a:solidFill>
                  <a:schemeClr val="tx1">
                    <a:lumMod val="50000"/>
                    <a:lumOff val="50000"/>
                  </a:schemeClr>
                </a:solidFill>
                <a:effectLst/>
                <a:uLnTx/>
                <a:uFillTx/>
                <a:latin typeface="Arial"/>
                <a:cs typeface="Arial"/>
                <a:sym typeface="Arial"/>
              </a:rPr>
              <a:t>Advocacy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3600" kern="0" dirty="0">
              <a:solidFill>
                <a:schemeClr val="tx1">
                  <a:lumMod val="50000"/>
                  <a:lumOff val="50000"/>
                </a:schemeClr>
              </a:solidFill>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0" i="0" u="none" strike="noStrike" kern="0" cap="none" spc="0" normalizeH="0" baseline="0" noProof="0" dirty="0">
                <a:ln>
                  <a:noFill/>
                </a:ln>
                <a:solidFill>
                  <a:schemeClr val="tx1">
                    <a:lumMod val="50000"/>
                    <a:lumOff val="50000"/>
                  </a:schemeClr>
                </a:solidFill>
                <a:effectLst/>
                <a:uLnTx/>
                <a:uFillTx/>
                <a:latin typeface="Arial"/>
                <a:cs typeface="Arial"/>
                <a:sym typeface="Arial"/>
              </a:rPr>
              <a:t>Partnerships</a:t>
            </a:r>
          </a:p>
        </p:txBody>
      </p:sp>
      <p:graphicFrame>
        <p:nvGraphicFramePr>
          <p:cNvPr id="4" name="Diagram 3">
            <a:extLst>
              <a:ext uri="{FF2B5EF4-FFF2-40B4-BE49-F238E27FC236}">
                <a16:creationId xmlns:a16="http://schemas.microsoft.com/office/drawing/2014/main" id="{57F30E93-4E1A-4775-B990-75B07DB593F1}"/>
              </a:ext>
            </a:extLst>
          </p:cNvPr>
          <p:cNvGraphicFramePr/>
          <p:nvPr>
            <p:extLst>
              <p:ext uri="{D42A27DB-BD31-4B8C-83A1-F6EECF244321}">
                <p14:modId xmlns:p14="http://schemas.microsoft.com/office/powerpoint/2010/main" val="2369871430"/>
              </p:ext>
            </p:extLst>
          </p:nvPr>
        </p:nvGraphicFramePr>
        <p:xfrm>
          <a:off x="5758380" y="1440847"/>
          <a:ext cx="5481648" cy="4674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6338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BB9341-C4C8-2F0C-C297-9F6B02E34598}"/>
              </a:ext>
            </a:extLst>
          </p:cNvPr>
          <p:cNvPicPr>
            <a:picLocks noChangeAspect="1"/>
          </p:cNvPicPr>
          <p:nvPr/>
        </p:nvPicPr>
        <p:blipFill>
          <a:blip r:embed="rId3"/>
          <a:stretch>
            <a:fillRect/>
          </a:stretch>
        </p:blipFill>
        <p:spPr>
          <a:xfrm>
            <a:off x="1700673" y="1165897"/>
            <a:ext cx="8790653" cy="3970515"/>
          </a:xfrm>
          <a:prstGeom prst="rect">
            <a:avLst/>
          </a:prstGeom>
        </p:spPr>
      </p:pic>
      <p:sp>
        <p:nvSpPr>
          <p:cNvPr id="2" name="Text Placeholder 1">
            <a:extLst>
              <a:ext uri="{FF2B5EF4-FFF2-40B4-BE49-F238E27FC236}">
                <a16:creationId xmlns:a16="http://schemas.microsoft.com/office/drawing/2014/main" id="{8559D7E3-DD34-841F-AA56-8AB4DEB250B3}"/>
              </a:ext>
            </a:extLst>
          </p:cNvPr>
          <p:cNvSpPr>
            <a:spLocks noGrp="1"/>
          </p:cNvSpPr>
          <p:nvPr>
            <p:ph type="body" idx="1"/>
          </p:nvPr>
        </p:nvSpPr>
        <p:spPr>
          <a:xfrm>
            <a:off x="452829" y="283284"/>
            <a:ext cx="9410700" cy="873372"/>
          </a:xfrm>
        </p:spPr>
        <p:txBody>
          <a:bodyPr>
            <a:normAutofit/>
          </a:bodyPr>
          <a:lstStyle/>
          <a:p>
            <a:r>
              <a:rPr lang="en-GB" sz="4000" b="1" dirty="0">
                <a:solidFill>
                  <a:schemeClr val="accent6">
                    <a:lumMod val="50000"/>
                  </a:schemeClr>
                </a:solidFill>
              </a:rPr>
              <a:t>A new approach to partnerships</a:t>
            </a:r>
          </a:p>
        </p:txBody>
      </p:sp>
    </p:spTree>
    <p:extLst>
      <p:ext uri="{BB962C8B-B14F-4D97-AF65-F5344CB8AC3E}">
        <p14:creationId xmlns:p14="http://schemas.microsoft.com/office/powerpoint/2010/main" val="4031103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34DC18-8187-AA89-19E4-D94EB254E5BA}"/>
              </a:ext>
            </a:extLst>
          </p:cNvPr>
          <p:cNvPicPr>
            <a:picLocks noChangeAspect="1"/>
          </p:cNvPicPr>
          <p:nvPr/>
        </p:nvPicPr>
        <p:blipFill>
          <a:blip r:embed="rId3"/>
          <a:stretch>
            <a:fillRect/>
          </a:stretch>
        </p:blipFill>
        <p:spPr>
          <a:xfrm>
            <a:off x="1685086" y="283284"/>
            <a:ext cx="8982915" cy="5419572"/>
          </a:xfrm>
          <a:prstGeom prst="rect">
            <a:avLst/>
          </a:prstGeom>
        </p:spPr>
      </p:pic>
    </p:spTree>
    <p:extLst>
      <p:ext uri="{BB962C8B-B14F-4D97-AF65-F5344CB8AC3E}">
        <p14:creationId xmlns:p14="http://schemas.microsoft.com/office/powerpoint/2010/main" val="3452971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F2C9F8-9196-2FDD-4594-FCEBD61CBADA}"/>
              </a:ext>
            </a:extLst>
          </p:cNvPr>
          <p:cNvPicPr>
            <a:picLocks noChangeAspect="1"/>
          </p:cNvPicPr>
          <p:nvPr/>
        </p:nvPicPr>
        <p:blipFill>
          <a:blip r:embed="rId3"/>
          <a:stretch>
            <a:fillRect/>
          </a:stretch>
        </p:blipFill>
        <p:spPr>
          <a:xfrm>
            <a:off x="1524000" y="495557"/>
            <a:ext cx="9198374" cy="5284759"/>
          </a:xfrm>
          <a:prstGeom prst="rect">
            <a:avLst/>
          </a:prstGeom>
        </p:spPr>
      </p:pic>
    </p:spTree>
    <p:extLst>
      <p:ext uri="{BB962C8B-B14F-4D97-AF65-F5344CB8AC3E}">
        <p14:creationId xmlns:p14="http://schemas.microsoft.com/office/powerpoint/2010/main" val="3922436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2F7E53-8DF4-9156-EEF8-6DB4186A6878}"/>
              </a:ext>
            </a:extLst>
          </p:cNvPr>
          <p:cNvPicPr>
            <a:picLocks noChangeAspect="1"/>
          </p:cNvPicPr>
          <p:nvPr/>
        </p:nvPicPr>
        <p:blipFill>
          <a:blip r:embed="rId3"/>
          <a:stretch>
            <a:fillRect/>
          </a:stretch>
        </p:blipFill>
        <p:spPr>
          <a:xfrm>
            <a:off x="1452307" y="519162"/>
            <a:ext cx="8901055" cy="5003700"/>
          </a:xfrm>
          <a:prstGeom prst="rect">
            <a:avLst/>
          </a:prstGeom>
        </p:spPr>
      </p:pic>
    </p:spTree>
    <p:extLst>
      <p:ext uri="{BB962C8B-B14F-4D97-AF65-F5344CB8AC3E}">
        <p14:creationId xmlns:p14="http://schemas.microsoft.com/office/powerpoint/2010/main" val="1810332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74EE0D-89FB-76E0-103F-D7D25783C5D0}"/>
              </a:ext>
            </a:extLst>
          </p:cNvPr>
          <p:cNvSpPr txBox="1"/>
          <p:nvPr/>
        </p:nvSpPr>
        <p:spPr>
          <a:xfrm>
            <a:off x="1863621" y="1556879"/>
            <a:ext cx="8464758" cy="507831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2060"/>
                </a:solidFill>
                <a:effectLst/>
                <a:uLnTx/>
                <a:uFillTx/>
                <a:latin typeface="Arial"/>
                <a:ea typeface="+mn-ea"/>
                <a:cs typeface="Arial"/>
                <a:sym typeface="Arial"/>
              </a:rPr>
              <a:t>Preparing for Literacy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2060"/>
                </a:solidFill>
                <a:effectLst/>
                <a:uLnTx/>
                <a:uFillTx/>
                <a:latin typeface="Arial"/>
                <a:ea typeface="+mn-ea"/>
                <a:cs typeface="Arial"/>
                <a:sym typeface="Arial"/>
              </a:rPr>
              <a:t>Improving Literacy in KS1/2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2060"/>
                </a:solidFill>
                <a:effectLst/>
                <a:uLnTx/>
                <a:uFillTx/>
                <a:latin typeface="Arial"/>
                <a:ea typeface="+mn-ea"/>
                <a:cs typeface="Arial"/>
                <a:sym typeface="Arial"/>
              </a:rPr>
              <a:t>Improving Literacy in secondary schools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2060"/>
                </a:solidFill>
                <a:effectLst/>
                <a:uLnTx/>
                <a:uFillTx/>
                <a:latin typeface="Arial"/>
                <a:ea typeface="+mn-ea"/>
                <a:cs typeface="Arial"/>
                <a:sym typeface="Arial"/>
              </a:rPr>
              <a:t>Effective professional development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2060"/>
                </a:solidFill>
                <a:effectLst/>
                <a:uLnTx/>
                <a:uFillTx/>
                <a:latin typeface="Arial"/>
                <a:ea typeface="+mn-ea"/>
                <a:cs typeface="Arial"/>
                <a:sym typeface="Arial"/>
              </a:rPr>
              <a:t>Implementation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2060"/>
                </a:solidFill>
                <a:effectLst/>
                <a:uLnTx/>
                <a:uFillTx/>
                <a:latin typeface="Arial"/>
                <a:ea typeface="+mn-ea"/>
                <a:cs typeface="Arial"/>
                <a:sym typeface="Arial"/>
              </a:rPr>
              <a:t>Working with parents to support children’s learning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2060"/>
                </a:solidFill>
                <a:effectLst/>
                <a:uLnTx/>
                <a:uFillTx/>
                <a:latin typeface="Arial"/>
                <a:ea typeface="+mn-ea"/>
                <a:cs typeface="Arial"/>
                <a:sym typeface="Arial"/>
              </a:rPr>
              <a:t>Making best use of teaching assistants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2060"/>
                </a:solidFill>
                <a:effectLst/>
                <a:uLnTx/>
                <a:uFillTx/>
                <a:latin typeface="Arial"/>
                <a:ea typeface="+mn-ea"/>
                <a:cs typeface="Arial"/>
                <a:sym typeface="Arial"/>
              </a:rPr>
              <a:t>Teacher feedback to improve pupil learning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2060"/>
                </a:solidFill>
                <a:effectLst/>
                <a:uLnTx/>
                <a:uFillTx/>
                <a:latin typeface="Arial"/>
                <a:ea typeface="+mn-ea"/>
                <a:cs typeface="Arial"/>
                <a:sym typeface="Arial"/>
              </a:rPr>
              <a:t>SEN in mainstream schools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2060"/>
                </a:solidFill>
                <a:effectLst/>
                <a:uLnTx/>
                <a:uFillTx/>
                <a:latin typeface="Arial"/>
                <a:ea typeface="+mn-ea"/>
                <a:cs typeface="Arial"/>
                <a:sym typeface="Arial"/>
              </a:rPr>
              <a:t>Improving social and emotional learning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2060"/>
                </a:solidFill>
                <a:effectLst/>
                <a:uLnTx/>
                <a:uFillTx/>
                <a:latin typeface="Arial"/>
                <a:ea typeface="+mn-ea"/>
                <a:cs typeface="Arial"/>
                <a:sym typeface="Arial"/>
              </a:rPr>
              <a:t>Improving behaviour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2060"/>
                </a:solidFill>
                <a:effectLst/>
                <a:uLnTx/>
                <a:uFillTx/>
                <a:latin typeface="Arial"/>
                <a:ea typeface="+mn-ea"/>
                <a:cs typeface="Arial"/>
                <a:sym typeface="Arial"/>
              </a:rPr>
              <a:t>Metacognition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2060"/>
                </a:solidFill>
                <a:effectLst/>
                <a:uLnTx/>
                <a:uFillTx/>
                <a:latin typeface="Arial"/>
                <a:ea typeface="+mn-ea"/>
                <a:cs typeface="Arial"/>
                <a:sym typeface="Arial"/>
              </a:rPr>
              <a:t>Improving Maths in EY and KS1/KS2/3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2060"/>
                </a:solidFill>
                <a:effectLst/>
                <a:uLnTx/>
                <a:uFillTx/>
                <a:latin typeface="Arial"/>
                <a:ea typeface="+mn-ea"/>
                <a:cs typeface="Arial"/>
                <a:sym typeface="Arial"/>
              </a:rPr>
              <a:t>Improving Secondary Science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2060"/>
                </a:solidFill>
                <a:effectLst/>
                <a:uLnTx/>
                <a:uFillTx/>
                <a:latin typeface="Arial"/>
                <a:ea typeface="+mn-ea"/>
                <a:cs typeface="Arial"/>
                <a:sym typeface="Arial"/>
              </a:rPr>
              <a:t>Cognitive science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2060"/>
                </a:solidFill>
                <a:effectLst/>
                <a:uLnTx/>
                <a:uFillTx/>
                <a:latin typeface="Arial"/>
                <a:ea typeface="+mn-ea"/>
                <a:cs typeface="Arial"/>
                <a:sym typeface="Arial"/>
              </a:rPr>
              <a:t>Great Teaching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2060"/>
                </a:solidFill>
                <a:effectLst/>
                <a:uLnTx/>
                <a:uFillTx/>
                <a:latin typeface="Arial"/>
                <a:ea typeface="+mn-ea"/>
                <a:cs typeface="Arial"/>
                <a:sym typeface="Arial"/>
              </a:rPr>
              <a:t>Pupil Premium</a:t>
            </a:r>
          </a:p>
          <a:p>
            <a:pPr marR="0" lvl="0" algn="l" defTabSz="914400" rtl="0" eaLnBrk="1" fontAlgn="auto" latinLnBrk="0" hangingPunct="1">
              <a:lnSpc>
                <a:spcPct val="100000"/>
              </a:lnSpc>
              <a:spcBef>
                <a:spcPts val="0"/>
              </a:spcBef>
              <a:spcAft>
                <a:spcPts val="0"/>
              </a:spcAft>
              <a:buClrTx/>
              <a:buSzTx/>
              <a:tabLst/>
              <a:defRPr/>
            </a:pPr>
            <a:r>
              <a:rPr lang="en-GB" kern="0" dirty="0">
                <a:solidFill>
                  <a:srgbClr val="002060"/>
                </a:solidFill>
                <a:latin typeface="Arial"/>
                <a:cs typeface="Arial"/>
                <a:sym typeface="Arial"/>
              </a:rPr>
              <a:t>Also see the new Early Years Store</a:t>
            </a:r>
            <a:endParaRPr kumimoji="0" lang="en-GB" sz="1800" b="0" i="0" u="none" strike="noStrike" kern="0" cap="none" spc="0" normalizeH="0" baseline="0" noProof="0" dirty="0">
              <a:ln>
                <a:noFill/>
              </a:ln>
              <a:solidFill>
                <a:srgbClr val="002060"/>
              </a:solidFill>
              <a:effectLst/>
              <a:uLnTx/>
              <a:uFillTx/>
              <a:latin typeface="Arial"/>
              <a:ea typeface="+mn-ea"/>
              <a:cs typeface="Arial"/>
              <a:sym typeface="Arial"/>
            </a:endParaRPr>
          </a:p>
        </p:txBody>
      </p:sp>
      <p:sp>
        <p:nvSpPr>
          <p:cNvPr id="6" name="TextBox 5">
            <a:extLst>
              <a:ext uri="{FF2B5EF4-FFF2-40B4-BE49-F238E27FC236}">
                <a16:creationId xmlns:a16="http://schemas.microsoft.com/office/drawing/2014/main" id="{A7EBD975-9753-42A9-61E4-A8E124681B4A}"/>
              </a:ext>
            </a:extLst>
          </p:cNvPr>
          <p:cNvSpPr txBox="1"/>
          <p:nvPr/>
        </p:nvSpPr>
        <p:spPr>
          <a:xfrm>
            <a:off x="224639" y="108279"/>
            <a:ext cx="11465792"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Arial"/>
                <a:ea typeface="+mn-ea"/>
                <a:cs typeface="+mn-cs"/>
                <a:sym typeface="Arial"/>
              </a:rPr>
              <a:t>This is the range of guidance reports and other evidence reviews.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FFFFFF"/>
                </a:solidFill>
                <a:effectLst/>
                <a:uLnTx/>
                <a:uFillTx/>
                <a:latin typeface="Arial"/>
                <a:ea typeface="+mn-ea"/>
                <a:cs typeface="+mn-cs"/>
                <a:sym typeface="Arial"/>
              </a:rPr>
              <a:t>Do any of these fit with </a:t>
            </a:r>
            <a:r>
              <a:rPr lang="en-GB" sz="2000" kern="0" dirty="0">
                <a:solidFill>
                  <a:srgbClr val="FFFFFF"/>
                </a:solidFill>
                <a:latin typeface="Arial"/>
                <a:sym typeface="Arial"/>
              </a:rPr>
              <a:t>school improvement priorities</a:t>
            </a:r>
            <a:r>
              <a:rPr kumimoji="0" lang="en-GB" sz="2000" b="0" i="0" u="none" strike="noStrike" kern="0" cap="none" spc="0" normalizeH="0" baseline="0" noProof="0" dirty="0">
                <a:ln>
                  <a:noFill/>
                </a:ln>
                <a:solidFill>
                  <a:srgbClr val="FFFFFF"/>
                </a:solidFill>
                <a:effectLst/>
                <a:uLnTx/>
                <a:uFillTx/>
                <a:latin typeface="Arial"/>
                <a:ea typeface="+mn-ea"/>
                <a:cs typeface="+mn-cs"/>
                <a:sym typeface="Arial"/>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FFFFFF"/>
                </a:solidFill>
                <a:effectLst/>
                <a:uLnTx/>
                <a:uFillTx/>
                <a:latin typeface="Arial"/>
                <a:ea typeface="+mn-ea"/>
                <a:cs typeface="+mn-cs"/>
                <a:sym typeface="Arial"/>
              </a:rPr>
              <a:t>Is this an opportunity to work with the Research School to align with the evidence recommendations? </a:t>
            </a:r>
          </a:p>
        </p:txBody>
      </p:sp>
      <p:sp>
        <p:nvSpPr>
          <p:cNvPr id="2" name="TextBox 1">
            <a:extLst>
              <a:ext uri="{FF2B5EF4-FFF2-40B4-BE49-F238E27FC236}">
                <a16:creationId xmlns:a16="http://schemas.microsoft.com/office/drawing/2014/main" id="{A98D66BD-3259-94FE-35E3-5889AC4C195C}"/>
              </a:ext>
            </a:extLst>
          </p:cNvPr>
          <p:cNvSpPr txBox="1"/>
          <p:nvPr/>
        </p:nvSpPr>
        <p:spPr>
          <a:xfrm>
            <a:off x="7364532" y="3772869"/>
            <a:ext cx="4464795" cy="1938992"/>
          </a:xfrm>
          <a:prstGeom prst="rect">
            <a:avLst/>
          </a:prstGeom>
          <a:solidFill>
            <a:schemeClr val="accent1">
              <a:lumMod val="40000"/>
              <a:lumOff val="60000"/>
            </a:schemeClr>
          </a:solidFill>
        </p:spPr>
        <p:txBody>
          <a:bodyPr wrap="square" rtlCol="0">
            <a:spAutoFit/>
          </a:bodyPr>
          <a:lstStyle/>
          <a:p>
            <a:pPr marL="457200" indent="-457200">
              <a:buFont typeface="Arial" panose="020B0604020202020204" pitchFamily="34" charset="0"/>
              <a:buChar char="•"/>
            </a:pPr>
            <a:r>
              <a:rPr lang="en-GB" sz="2400" dirty="0"/>
              <a:t>How can we utilise the expertise and capacity of Research Schools to support TSIO?</a:t>
            </a:r>
          </a:p>
          <a:p>
            <a:pPr marL="457200" indent="-457200">
              <a:buFont typeface="Arial" panose="020B0604020202020204" pitchFamily="34" charset="0"/>
              <a:buChar char="•"/>
            </a:pPr>
            <a:r>
              <a:rPr lang="en-GB" sz="2400" dirty="0"/>
              <a:t>Any questions?</a:t>
            </a:r>
          </a:p>
        </p:txBody>
      </p:sp>
    </p:spTree>
    <p:extLst>
      <p:ext uri="{BB962C8B-B14F-4D97-AF65-F5344CB8AC3E}">
        <p14:creationId xmlns:p14="http://schemas.microsoft.com/office/powerpoint/2010/main" val="258727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F0B8E-AF29-48B5-B238-6F82A29CADF4}"/>
              </a:ext>
            </a:extLst>
          </p:cNvPr>
          <p:cNvSpPr>
            <a:spLocks noGrp="1"/>
          </p:cNvSpPr>
          <p:nvPr>
            <p:ph type="title"/>
          </p:nvPr>
        </p:nvSpPr>
        <p:spPr>
          <a:xfrm>
            <a:off x="749423" y="258206"/>
            <a:ext cx="6204122" cy="1171099"/>
          </a:xfrm>
          <a:solidFill>
            <a:srgbClr val="002060"/>
          </a:solidFill>
        </p:spPr>
        <p:txBody>
          <a:bodyPr>
            <a:noAutofit/>
          </a:bodyPr>
          <a:lstStyle/>
          <a:p>
            <a:r>
              <a:rPr lang="en-US" sz="2800" dirty="0">
                <a:solidFill>
                  <a:schemeClr val="bg1"/>
                </a:solidFill>
              </a:rPr>
              <a:t>Unconferencing …</a:t>
            </a:r>
            <a:br>
              <a:rPr lang="en-US" sz="2800" dirty="0">
                <a:solidFill>
                  <a:schemeClr val="bg1"/>
                </a:solidFill>
              </a:rPr>
            </a:br>
            <a:r>
              <a:rPr lang="en-US" sz="2800" dirty="0">
                <a:solidFill>
                  <a:schemeClr val="bg1"/>
                </a:solidFill>
              </a:rPr>
              <a:t>Sharing your capacity …</a:t>
            </a:r>
            <a:br>
              <a:rPr lang="en-US" sz="2800" dirty="0">
                <a:solidFill>
                  <a:schemeClr val="bg1"/>
                </a:solidFill>
              </a:rPr>
            </a:br>
            <a:endParaRPr lang="en-GB" sz="2800" dirty="0">
              <a:solidFill>
                <a:schemeClr val="bg1"/>
              </a:solidFill>
            </a:endParaRPr>
          </a:p>
        </p:txBody>
      </p:sp>
      <p:pic>
        <p:nvPicPr>
          <p:cNvPr id="3" name="Picture 2" descr="Blank Post It Note (PNG Transparent) | OnlyGFX.com">
            <a:extLst>
              <a:ext uri="{FF2B5EF4-FFF2-40B4-BE49-F238E27FC236}">
                <a16:creationId xmlns:a16="http://schemas.microsoft.com/office/drawing/2014/main" id="{E25EBFEE-56E6-48BC-9CF9-52A0AF03934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37196" y="1583768"/>
            <a:ext cx="4462991"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5FDF115-ACCD-4EF6-8F5C-3CDB08B1B681}"/>
              </a:ext>
            </a:extLst>
          </p:cNvPr>
          <p:cNvSpPr txBox="1"/>
          <p:nvPr/>
        </p:nvSpPr>
        <p:spPr>
          <a:xfrm>
            <a:off x="6953545" y="1690688"/>
            <a:ext cx="5120085" cy="4154984"/>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2060"/>
                </a:solidFill>
              </a:rPr>
              <a:t>To inform this and future sessions, on a post-it note write down a key priority/question/area for discussion that you would like to explore with colleagues. </a:t>
            </a:r>
          </a:p>
          <a:p>
            <a:endParaRPr lang="en-US" sz="2400" dirty="0">
              <a:solidFill>
                <a:srgbClr val="002060"/>
              </a:solidFill>
            </a:endParaRPr>
          </a:p>
          <a:p>
            <a:pPr marL="342900" indent="-342900">
              <a:buFont typeface="Wingdings" panose="05000000000000000000" pitchFamily="2" charset="2"/>
              <a:buChar char="Ø"/>
            </a:pPr>
            <a:r>
              <a:rPr lang="en-US" sz="2400" dirty="0">
                <a:solidFill>
                  <a:srgbClr val="002060"/>
                </a:solidFill>
              </a:rPr>
              <a:t>To inform our matching please add your capacity details to our matching records.</a:t>
            </a:r>
          </a:p>
          <a:p>
            <a:endParaRPr lang="en-US" sz="2400" dirty="0">
              <a:solidFill>
                <a:srgbClr val="002060"/>
              </a:solidFill>
            </a:endParaRPr>
          </a:p>
          <a:p>
            <a:pPr algn="r"/>
            <a:r>
              <a:rPr lang="en-US" sz="2400" dirty="0">
                <a:solidFill>
                  <a:srgbClr val="002060"/>
                </a:solidFill>
                <a:latin typeface="Bradley Hand ITC" panose="03070402050302030203" pitchFamily="66" charset="0"/>
              </a:rPr>
              <a:t>Thank you </a:t>
            </a:r>
            <a:endParaRPr lang="en-GB" sz="2400" dirty="0">
              <a:solidFill>
                <a:srgbClr val="002060"/>
              </a:solidFill>
              <a:latin typeface="Bradley Hand ITC" panose="03070402050302030203" pitchFamily="66" charset="0"/>
            </a:endParaRPr>
          </a:p>
        </p:txBody>
      </p:sp>
      <p:pic>
        <p:nvPicPr>
          <p:cNvPr id="5" name="Picture 4" descr="A close up of a logo&#10;&#10;Description automatically generated">
            <a:hlinkClick r:id="rId4"/>
            <a:extLst>
              <a:ext uri="{FF2B5EF4-FFF2-40B4-BE49-F238E27FC236}">
                <a16:creationId xmlns:a16="http://schemas.microsoft.com/office/drawing/2014/main" id="{37CCF929-BFA6-45B2-80EF-B57A31709F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2554" y="402939"/>
            <a:ext cx="1344321" cy="598586"/>
          </a:xfrm>
          <a:prstGeom prst="rect">
            <a:avLst/>
          </a:prstGeom>
        </p:spPr>
      </p:pic>
    </p:spTree>
    <p:extLst>
      <p:ext uri="{BB962C8B-B14F-4D97-AF65-F5344CB8AC3E}">
        <p14:creationId xmlns:p14="http://schemas.microsoft.com/office/powerpoint/2010/main" val="96918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A89E30-DFAA-47E2-ABCE-C3A88513895D}"/>
              </a:ext>
            </a:extLst>
          </p:cNvPr>
          <p:cNvPicPr>
            <a:picLocks noChangeAspect="1"/>
          </p:cNvPicPr>
          <p:nvPr/>
        </p:nvPicPr>
        <p:blipFill>
          <a:blip r:embed="rId3"/>
          <a:stretch>
            <a:fillRect/>
          </a:stretch>
        </p:blipFill>
        <p:spPr>
          <a:xfrm>
            <a:off x="810825" y="346222"/>
            <a:ext cx="10533221" cy="5772626"/>
          </a:xfrm>
          <a:prstGeom prst="rect">
            <a:avLst/>
          </a:prstGeom>
        </p:spPr>
      </p:pic>
      <p:sp>
        <p:nvSpPr>
          <p:cNvPr id="2" name="Text Placeholder 1">
            <a:extLst>
              <a:ext uri="{FF2B5EF4-FFF2-40B4-BE49-F238E27FC236}">
                <a16:creationId xmlns:a16="http://schemas.microsoft.com/office/drawing/2014/main" id="{8BB59EF4-B75C-48F8-A7F0-AB4C8904BDF3}"/>
              </a:ext>
            </a:extLst>
          </p:cNvPr>
          <p:cNvSpPr>
            <a:spLocks noGrp="1"/>
          </p:cNvSpPr>
          <p:nvPr>
            <p:ph type="body" idx="1"/>
          </p:nvPr>
        </p:nvSpPr>
        <p:spPr>
          <a:xfrm>
            <a:off x="452829" y="283283"/>
            <a:ext cx="10928344" cy="6486569"/>
          </a:xfrm>
        </p:spPr>
        <p:txBody>
          <a:bodyPr>
            <a:normAutofit/>
          </a:bodyPr>
          <a:lstStyle/>
          <a:p>
            <a:br>
              <a:rPr lang="en-GB" dirty="0"/>
            </a:br>
            <a:endParaRPr lang="en-GB" dirty="0"/>
          </a:p>
          <a:p>
            <a:endParaRPr lang="en-GB" b="0" i="0" u="sng" dirty="0">
              <a:solidFill>
                <a:srgbClr val="0070C0"/>
              </a:solidFill>
              <a:effectLst/>
              <a:latin typeface="Calibri" panose="020F0502020204030204" pitchFamily="34" charset="0"/>
            </a:endParaRPr>
          </a:p>
          <a:p>
            <a:endParaRPr lang="en-GB" u="sng" dirty="0">
              <a:solidFill>
                <a:srgbClr val="0070C0"/>
              </a:solidFill>
              <a:latin typeface="Calibri" panose="020F0502020204030204" pitchFamily="34" charset="0"/>
            </a:endParaRPr>
          </a:p>
          <a:p>
            <a:endParaRPr lang="en-GB" b="0" i="0" u="sng" dirty="0">
              <a:solidFill>
                <a:srgbClr val="0070C0"/>
              </a:solidFill>
              <a:effectLst/>
              <a:latin typeface="Calibri" panose="020F0502020204030204" pitchFamily="34" charset="0"/>
            </a:endParaRPr>
          </a:p>
          <a:p>
            <a:endParaRPr lang="en-GB" u="sng" dirty="0">
              <a:solidFill>
                <a:srgbClr val="0070C0"/>
              </a:solidFill>
              <a:latin typeface="Calibri" panose="020F0502020204030204" pitchFamily="34" charset="0"/>
            </a:endParaRPr>
          </a:p>
          <a:p>
            <a:endParaRPr lang="en-GB" b="0" i="0" u="sng" dirty="0">
              <a:solidFill>
                <a:srgbClr val="0070C0"/>
              </a:solidFill>
              <a:effectLst/>
              <a:latin typeface="Calibri" panose="020F0502020204030204" pitchFamily="34" charset="0"/>
            </a:endParaRPr>
          </a:p>
          <a:p>
            <a:endParaRPr lang="en-GB" u="sng" dirty="0">
              <a:solidFill>
                <a:srgbClr val="0070C0"/>
              </a:solidFill>
              <a:latin typeface="Calibri" panose="020F0502020204030204" pitchFamily="34" charset="0"/>
            </a:endParaRPr>
          </a:p>
          <a:p>
            <a:endParaRPr lang="en-GB" b="0" i="0" u="sng" dirty="0">
              <a:solidFill>
                <a:srgbClr val="0070C0"/>
              </a:solidFill>
              <a:effectLst/>
              <a:latin typeface="Calibri" panose="020F0502020204030204" pitchFamily="34" charset="0"/>
            </a:endParaRPr>
          </a:p>
          <a:p>
            <a:endParaRPr lang="en-GB" u="sng" dirty="0">
              <a:solidFill>
                <a:srgbClr val="0070C0"/>
              </a:solidFill>
              <a:latin typeface="Calibri" panose="020F0502020204030204" pitchFamily="34" charset="0"/>
            </a:endParaRPr>
          </a:p>
          <a:p>
            <a:endParaRPr lang="en-GB" b="0" i="0" u="sng" dirty="0">
              <a:solidFill>
                <a:srgbClr val="0070C0"/>
              </a:solidFill>
              <a:effectLst/>
              <a:latin typeface="Calibri" panose="020F0502020204030204" pitchFamily="34" charset="0"/>
            </a:endParaRPr>
          </a:p>
          <a:p>
            <a:endParaRPr lang="en-GB" u="sng" dirty="0">
              <a:solidFill>
                <a:srgbClr val="0070C0"/>
              </a:solidFill>
              <a:latin typeface="Calibri" panose="020F0502020204030204" pitchFamily="34" charset="0"/>
            </a:endParaRPr>
          </a:p>
          <a:p>
            <a:endParaRPr lang="en-GB" b="0" i="0" u="sng" dirty="0">
              <a:solidFill>
                <a:srgbClr val="0070C0"/>
              </a:solidFill>
              <a:effectLst/>
              <a:latin typeface="Calibri" panose="020F0502020204030204" pitchFamily="34" charset="0"/>
            </a:endParaRPr>
          </a:p>
          <a:p>
            <a:endParaRPr lang="en-GB" u="sng" dirty="0">
              <a:solidFill>
                <a:srgbClr val="0070C0"/>
              </a:solidFill>
              <a:latin typeface="Calibri" panose="020F0502020204030204" pitchFamily="34" charset="0"/>
            </a:endParaRPr>
          </a:p>
          <a:p>
            <a:endParaRPr lang="en-GB" b="0" i="0" u="sng" dirty="0">
              <a:solidFill>
                <a:srgbClr val="0070C0"/>
              </a:solidFill>
              <a:effectLst/>
              <a:latin typeface="Calibri" panose="020F0502020204030204" pitchFamily="34" charset="0"/>
            </a:endParaRPr>
          </a:p>
          <a:p>
            <a:endParaRPr lang="en-GB" u="sng" dirty="0">
              <a:solidFill>
                <a:srgbClr val="0070C0"/>
              </a:solidFill>
              <a:latin typeface="Calibri" panose="020F0502020204030204" pitchFamily="34" charset="0"/>
            </a:endParaRPr>
          </a:p>
          <a:p>
            <a:endParaRPr lang="en-GB" b="0" i="0" u="sng" dirty="0">
              <a:solidFill>
                <a:srgbClr val="0070C0"/>
              </a:solidFill>
              <a:effectLst/>
              <a:latin typeface="Calibri" panose="020F0502020204030204" pitchFamily="34" charset="0"/>
            </a:endParaRPr>
          </a:p>
          <a:p>
            <a:endParaRPr lang="en-GB" sz="1400" u="sng" dirty="0">
              <a:solidFill>
                <a:srgbClr val="0070C0"/>
              </a:solidFill>
              <a:latin typeface="Calibri" panose="020F0502020204030204" pitchFamily="34" charset="0"/>
            </a:endParaRPr>
          </a:p>
          <a:p>
            <a:endParaRPr lang="en-GB" sz="1400" b="0" i="0" u="sng" dirty="0">
              <a:solidFill>
                <a:srgbClr val="0070C0"/>
              </a:solidFill>
              <a:effectLst/>
              <a:latin typeface="Calibri" panose="020F0502020204030204" pitchFamily="34" charset="0"/>
            </a:endParaRPr>
          </a:p>
          <a:p>
            <a:endParaRPr lang="en-GB" sz="1400" u="sng" dirty="0">
              <a:solidFill>
                <a:srgbClr val="0070C0"/>
              </a:solidFill>
              <a:latin typeface="Calibri" panose="020F0502020204030204" pitchFamily="34" charset="0"/>
            </a:endParaRPr>
          </a:p>
          <a:p>
            <a:endParaRPr lang="en-GB" sz="1400" b="0" i="0" u="sng" dirty="0">
              <a:solidFill>
                <a:srgbClr val="0070C0"/>
              </a:solidFill>
              <a:effectLst/>
              <a:latin typeface="Calibri" panose="020F0502020204030204" pitchFamily="34" charset="0"/>
            </a:endParaRPr>
          </a:p>
        </p:txBody>
      </p:sp>
      <p:sp>
        <p:nvSpPr>
          <p:cNvPr id="3" name="TextBox 2">
            <a:extLst>
              <a:ext uri="{FF2B5EF4-FFF2-40B4-BE49-F238E27FC236}">
                <a16:creationId xmlns:a16="http://schemas.microsoft.com/office/drawing/2014/main" id="{255D62FF-6860-6B86-E901-587BCD1FA9AC}"/>
              </a:ext>
            </a:extLst>
          </p:cNvPr>
          <p:cNvSpPr txBox="1"/>
          <p:nvPr/>
        </p:nvSpPr>
        <p:spPr>
          <a:xfrm>
            <a:off x="7598229" y="609600"/>
            <a:ext cx="3782944" cy="3139321"/>
          </a:xfrm>
          <a:prstGeom prst="rect">
            <a:avLst/>
          </a:prstGeom>
          <a:noFill/>
        </p:spPr>
        <p:txBody>
          <a:bodyPr wrap="square" rtlCol="0">
            <a:spAutoFit/>
          </a:bodyPr>
          <a:lstStyle/>
          <a:p>
            <a:r>
              <a:rPr lang="en-GB" b="1" u="sng" dirty="0"/>
              <a:t>Webinar video:</a:t>
            </a:r>
          </a:p>
          <a:p>
            <a:endParaRPr lang="en-GB" u="sng" dirty="0"/>
          </a:p>
          <a:p>
            <a:endParaRPr lang="en-GB" u="sng" dirty="0"/>
          </a:p>
          <a:p>
            <a:endParaRPr lang="en-GB" u="sng" dirty="0"/>
          </a:p>
          <a:p>
            <a:endParaRPr lang="en-GB" u="sng" dirty="0">
              <a:hlinkClick r:id="rId4"/>
            </a:endParaRPr>
          </a:p>
          <a:p>
            <a:endParaRPr lang="en-GB" u="sng" dirty="0">
              <a:hlinkClick r:id="rId4"/>
            </a:endParaRPr>
          </a:p>
          <a:p>
            <a:endParaRPr lang="en-GB" dirty="0">
              <a:hlinkClick r:id="rId4"/>
            </a:endParaRPr>
          </a:p>
          <a:p>
            <a:r>
              <a:rPr lang="en-GB" b="1" dirty="0">
                <a:hlinkClick r:id="rId4"/>
              </a:rPr>
              <a:t>Extract shown at GHAT TSIO meeting</a:t>
            </a:r>
            <a:endParaRPr lang="en-GB" b="1" dirty="0"/>
          </a:p>
          <a:p>
            <a:r>
              <a:rPr lang="en-GB" dirty="0"/>
              <a:t>(14:20 – 20:18 mins of webinar)</a:t>
            </a:r>
          </a:p>
          <a:p>
            <a:endParaRPr lang="en-GB" dirty="0"/>
          </a:p>
          <a:p>
            <a:r>
              <a:rPr lang="en-GB" b="1" dirty="0">
                <a:hlinkClick r:id="rId5"/>
              </a:rPr>
              <a:t>Full webinar</a:t>
            </a:r>
            <a:endParaRPr lang="en-GB" b="1" dirty="0"/>
          </a:p>
        </p:txBody>
      </p:sp>
      <p:pic>
        <p:nvPicPr>
          <p:cNvPr id="6" name="Picture 5">
            <a:hlinkClick r:id="rId4"/>
            <a:extLst>
              <a:ext uri="{FF2B5EF4-FFF2-40B4-BE49-F238E27FC236}">
                <a16:creationId xmlns:a16="http://schemas.microsoft.com/office/drawing/2014/main" id="{B4A9EFC3-FA51-37CE-6D08-18A659D7B2BF}"/>
              </a:ext>
            </a:extLst>
          </p:cNvPr>
          <p:cNvPicPr>
            <a:picLocks noChangeAspect="1"/>
          </p:cNvPicPr>
          <p:nvPr/>
        </p:nvPicPr>
        <p:blipFill>
          <a:blip r:embed="rId6"/>
          <a:stretch>
            <a:fillRect/>
          </a:stretch>
        </p:blipFill>
        <p:spPr>
          <a:xfrm>
            <a:off x="7598229" y="1162874"/>
            <a:ext cx="3782944" cy="1256858"/>
          </a:xfrm>
          <a:prstGeom prst="rect">
            <a:avLst/>
          </a:prstGeom>
        </p:spPr>
      </p:pic>
    </p:spTree>
    <p:extLst>
      <p:ext uri="{BB962C8B-B14F-4D97-AF65-F5344CB8AC3E}">
        <p14:creationId xmlns:p14="http://schemas.microsoft.com/office/powerpoint/2010/main" val="1974633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F0B8E-AF29-48B5-B238-6F82A29CADF4}"/>
              </a:ext>
            </a:extLst>
          </p:cNvPr>
          <p:cNvSpPr>
            <a:spLocks noGrp="1"/>
          </p:cNvSpPr>
          <p:nvPr>
            <p:ph type="title"/>
          </p:nvPr>
        </p:nvSpPr>
        <p:spPr>
          <a:xfrm>
            <a:off x="749423" y="258206"/>
            <a:ext cx="10853690" cy="736093"/>
          </a:xfrm>
          <a:solidFill>
            <a:srgbClr val="002060"/>
          </a:solidFill>
        </p:spPr>
        <p:txBody>
          <a:bodyPr>
            <a:noAutofit/>
          </a:bodyPr>
          <a:lstStyle/>
          <a:p>
            <a:r>
              <a:rPr lang="en-US" sz="2800" dirty="0">
                <a:solidFill>
                  <a:schemeClr val="bg1"/>
                </a:solidFill>
              </a:rPr>
              <a:t>Feedback…</a:t>
            </a:r>
            <a:endParaRPr lang="en-GB" sz="2800" dirty="0">
              <a:solidFill>
                <a:schemeClr val="bg1"/>
              </a:solidFill>
            </a:endParaRPr>
          </a:p>
        </p:txBody>
      </p:sp>
      <p:pic>
        <p:nvPicPr>
          <p:cNvPr id="3" name="Picture 2" descr="Blank Post It Note (PNG Transparent) | OnlyGFX.com">
            <a:extLst>
              <a:ext uri="{FF2B5EF4-FFF2-40B4-BE49-F238E27FC236}">
                <a16:creationId xmlns:a16="http://schemas.microsoft.com/office/drawing/2014/main" id="{E25EBFEE-56E6-48BC-9CF9-52A0AF03934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37196" y="1583768"/>
            <a:ext cx="4462991"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5FDF115-ACCD-4EF6-8F5C-3CDB08B1B681}"/>
              </a:ext>
            </a:extLst>
          </p:cNvPr>
          <p:cNvSpPr txBox="1"/>
          <p:nvPr/>
        </p:nvSpPr>
        <p:spPr>
          <a:xfrm>
            <a:off x="6483028" y="2480801"/>
            <a:ext cx="5120085" cy="2677656"/>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2060"/>
                </a:solidFill>
              </a:rPr>
              <a:t>Do capture any feedback to us on these Hub updates</a:t>
            </a:r>
          </a:p>
          <a:p>
            <a:pPr algn="r"/>
            <a:r>
              <a:rPr lang="en-US" sz="2400" dirty="0">
                <a:solidFill>
                  <a:srgbClr val="002060"/>
                </a:solidFill>
                <a:latin typeface="Bradley Hand ITC" panose="03070402050302030203" pitchFamily="66" charset="0"/>
              </a:rPr>
              <a:t>Thank you</a:t>
            </a:r>
          </a:p>
          <a:p>
            <a:pPr algn="r"/>
            <a:endParaRPr lang="en-US" sz="2400" dirty="0">
              <a:solidFill>
                <a:srgbClr val="002060"/>
              </a:solidFill>
              <a:latin typeface="Bradley Hand ITC" panose="03070402050302030203" pitchFamily="66" charset="0"/>
            </a:endParaRPr>
          </a:p>
          <a:p>
            <a:pPr algn="r"/>
            <a:endParaRPr lang="en-US" sz="2400" dirty="0">
              <a:solidFill>
                <a:srgbClr val="002060"/>
              </a:solidFill>
              <a:latin typeface="Bradley Hand ITC" panose="03070402050302030203" pitchFamily="66" charset="0"/>
            </a:endParaRPr>
          </a:p>
          <a:p>
            <a:r>
              <a:rPr lang="en-US" sz="2400" dirty="0">
                <a:solidFill>
                  <a:srgbClr val="002060"/>
                </a:solidFill>
                <a:latin typeface="Bradley Hand ITC" panose="03070402050302030203" pitchFamily="66" charset="0"/>
              </a:rPr>
              <a:t>Next – National positioning of ‘Strong Trusts’ and NLEs  </a:t>
            </a:r>
            <a:endParaRPr lang="en-GB" sz="2400" dirty="0">
              <a:solidFill>
                <a:srgbClr val="002060"/>
              </a:solidFill>
              <a:latin typeface="Bradley Hand ITC" panose="03070402050302030203" pitchFamily="66" charset="0"/>
            </a:endParaRPr>
          </a:p>
        </p:txBody>
      </p:sp>
      <p:pic>
        <p:nvPicPr>
          <p:cNvPr id="5" name="Picture 4" descr="A close up of a logo&#10;&#10;Description automatically generated">
            <a:hlinkClick r:id="rId4"/>
            <a:extLst>
              <a:ext uri="{FF2B5EF4-FFF2-40B4-BE49-F238E27FC236}">
                <a16:creationId xmlns:a16="http://schemas.microsoft.com/office/drawing/2014/main" id="{5CC61D39-8901-42BD-B006-996656841C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63331" y="326959"/>
            <a:ext cx="1344321" cy="598586"/>
          </a:xfrm>
          <a:prstGeom prst="rect">
            <a:avLst/>
          </a:prstGeom>
        </p:spPr>
      </p:pic>
    </p:spTree>
    <p:extLst>
      <p:ext uri="{BB962C8B-B14F-4D97-AF65-F5344CB8AC3E}">
        <p14:creationId xmlns:p14="http://schemas.microsoft.com/office/powerpoint/2010/main" val="122020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88EA277-12D8-D558-1709-B66DF0F5E73A}"/>
              </a:ext>
            </a:extLst>
          </p:cNvPr>
          <p:cNvGraphicFramePr>
            <a:graphicFrameLocks noGrp="1"/>
          </p:cNvGraphicFramePr>
          <p:nvPr>
            <p:extLst>
              <p:ext uri="{D42A27DB-BD31-4B8C-83A1-F6EECF244321}">
                <p14:modId xmlns:p14="http://schemas.microsoft.com/office/powerpoint/2010/main" val="1705591535"/>
              </p:ext>
            </p:extLst>
          </p:nvPr>
        </p:nvGraphicFramePr>
        <p:xfrm>
          <a:off x="357510" y="337352"/>
          <a:ext cx="11502188" cy="6290330"/>
        </p:xfrm>
        <a:graphic>
          <a:graphicData uri="http://schemas.openxmlformats.org/drawingml/2006/table">
            <a:tbl>
              <a:tblPr firstRow="1" bandRow="1">
                <a:tableStyleId>{5C22544A-7EE6-4342-B048-85BDC9FD1C3A}</a:tableStyleId>
              </a:tblPr>
              <a:tblGrid>
                <a:gridCol w="11502188">
                  <a:extLst>
                    <a:ext uri="{9D8B030D-6E8A-4147-A177-3AD203B41FA5}">
                      <a16:colId xmlns:a16="http://schemas.microsoft.com/office/drawing/2014/main" val="1789477596"/>
                    </a:ext>
                  </a:extLst>
                </a:gridCol>
              </a:tblGrid>
              <a:tr h="62903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5400" b="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Strong trusts as a source and provider of system leadership capacity.</a:t>
                      </a:r>
                    </a:p>
                    <a:p>
                      <a:endParaRPr lang="en-GB" dirty="0"/>
                    </a:p>
                  </a:txBody>
                  <a:tcPr/>
                </a:tc>
                <a:extLst>
                  <a:ext uri="{0D108BD9-81ED-4DB2-BD59-A6C34878D82A}">
                    <a16:rowId xmlns:a16="http://schemas.microsoft.com/office/drawing/2014/main" val="4240894600"/>
                  </a:ext>
                </a:extLst>
              </a:tr>
            </a:tbl>
          </a:graphicData>
        </a:graphic>
      </p:graphicFrame>
      <p:pic>
        <p:nvPicPr>
          <p:cNvPr id="8" name="Picture 7">
            <a:extLst>
              <a:ext uri="{FF2B5EF4-FFF2-40B4-BE49-F238E27FC236}">
                <a16:creationId xmlns:a16="http://schemas.microsoft.com/office/drawing/2014/main" id="{60D1C009-304B-2029-2AB0-974574C37A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88382" y="4021986"/>
            <a:ext cx="1959428" cy="2021305"/>
          </a:xfrm>
          <a:prstGeom prst="rect">
            <a:avLst/>
          </a:prstGeom>
        </p:spPr>
      </p:pic>
      <p:pic>
        <p:nvPicPr>
          <p:cNvPr id="10" name="Picture 9">
            <a:extLst>
              <a:ext uri="{FF2B5EF4-FFF2-40B4-BE49-F238E27FC236}">
                <a16:creationId xmlns:a16="http://schemas.microsoft.com/office/drawing/2014/main" id="{54B2EDDE-08F3-0A8E-783A-8CBE218DF71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98322" y="3822604"/>
            <a:ext cx="1650045" cy="2220687"/>
          </a:xfrm>
          <a:prstGeom prst="rect">
            <a:avLst/>
          </a:prstGeom>
        </p:spPr>
      </p:pic>
      <p:pic>
        <p:nvPicPr>
          <p:cNvPr id="12" name="Picture 11">
            <a:extLst>
              <a:ext uri="{FF2B5EF4-FFF2-40B4-BE49-F238E27FC236}">
                <a16:creationId xmlns:a16="http://schemas.microsoft.com/office/drawing/2014/main" id="{C80C7167-64FC-EEDE-D208-FD9396FD5EA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5638" y="4128361"/>
            <a:ext cx="2997582" cy="1901177"/>
          </a:xfrm>
          <a:prstGeom prst="rect">
            <a:avLst/>
          </a:prstGeom>
        </p:spPr>
      </p:pic>
      <p:pic>
        <p:nvPicPr>
          <p:cNvPr id="13" name="Picture 12">
            <a:extLst>
              <a:ext uri="{FF2B5EF4-FFF2-40B4-BE49-F238E27FC236}">
                <a16:creationId xmlns:a16="http://schemas.microsoft.com/office/drawing/2014/main" id="{3F079659-962C-5686-4A87-1C5B72A65C9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92099" y="3875184"/>
            <a:ext cx="2350059" cy="2143594"/>
          </a:xfrm>
          <a:prstGeom prst="rect">
            <a:avLst/>
          </a:prstGeom>
        </p:spPr>
      </p:pic>
    </p:spTree>
    <p:extLst>
      <p:ext uri="{BB962C8B-B14F-4D97-AF65-F5344CB8AC3E}">
        <p14:creationId xmlns:p14="http://schemas.microsoft.com/office/powerpoint/2010/main" val="3225780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C6A8-883A-B130-2A9B-5610B7F49047}"/>
              </a:ext>
            </a:extLst>
          </p:cNvPr>
          <p:cNvSpPr txBox="1">
            <a:spLocks/>
          </p:cNvSpPr>
          <p:nvPr/>
        </p:nvSpPr>
        <p:spPr>
          <a:xfrm>
            <a:off x="240631" y="171880"/>
            <a:ext cx="11619067" cy="1175656"/>
          </a:xfrm>
          <a:prstGeom prst="rect">
            <a:avLst/>
          </a:prstGeom>
          <a:solidFill>
            <a:srgbClr val="002060"/>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bg1"/>
                </a:solidFill>
              </a:rPr>
              <a:t>Building strong and resilient organisations is key to education as a way of promoting human flourishing: CST 2022</a:t>
            </a:r>
          </a:p>
        </p:txBody>
      </p:sp>
      <p:sp>
        <p:nvSpPr>
          <p:cNvPr id="3" name="TextBox 2">
            <a:extLst>
              <a:ext uri="{FF2B5EF4-FFF2-40B4-BE49-F238E27FC236}">
                <a16:creationId xmlns:a16="http://schemas.microsoft.com/office/drawing/2014/main" id="{D41C2138-56CC-7109-F19A-D3225A3C6A12}"/>
              </a:ext>
            </a:extLst>
          </p:cNvPr>
          <p:cNvSpPr txBox="1"/>
          <p:nvPr/>
        </p:nvSpPr>
        <p:spPr>
          <a:xfrm>
            <a:off x="240631" y="1285663"/>
            <a:ext cx="11619067" cy="230832"/>
          </a:xfrm>
          <a:prstGeom prst="rect">
            <a:avLst/>
          </a:prstGeom>
          <a:solidFill>
            <a:schemeClr val="accent2"/>
          </a:solidFill>
          <a:ln>
            <a:solidFill>
              <a:schemeClr val="accent2"/>
            </a:solidFill>
          </a:ln>
        </p:spPr>
        <p:txBody>
          <a:bodyPr wrap="square" rtlCol="0">
            <a:spAutoFit/>
          </a:bodyPr>
          <a:lstStyle/>
          <a:p>
            <a:endParaRPr lang="en-GB" sz="900" dirty="0"/>
          </a:p>
        </p:txBody>
      </p:sp>
      <p:pic>
        <p:nvPicPr>
          <p:cNvPr id="4" name="Picture 3">
            <a:extLst>
              <a:ext uri="{FF2B5EF4-FFF2-40B4-BE49-F238E27FC236}">
                <a16:creationId xmlns:a16="http://schemas.microsoft.com/office/drawing/2014/main" id="{56500ADA-B2FD-3A82-3562-0B3C929401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94018" y="1182524"/>
            <a:ext cx="1959428" cy="2021305"/>
          </a:xfrm>
          <a:prstGeom prst="rect">
            <a:avLst/>
          </a:prstGeom>
        </p:spPr>
      </p:pic>
      <p:pic>
        <p:nvPicPr>
          <p:cNvPr id="6" name="Picture 5">
            <a:extLst>
              <a:ext uri="{FF2B5EF4-FFF2-40B4-BE49-F238E27FC236}">
                <a16:creationId xmlns:a16="http://schemas.microsoft.com/office/drawing/2014/main" id="{E094489F-B688-894F-A0BA-38093E55637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0810" y="1800878"/>
            <a:ext cx="6262363" cy="4793811"/>
          </a:xfrm>
          <a:prstGeom prst="rect">
            <a:avLst/>
          </a:prstGeom>
          <a:ln>
            <a:solidFill>
              <a:schemeClr val="accent2"/>
            </a:solidFill>
          </a:ln>
        </p:spPr>
      </p:pic>
      <p:sp>
        <p:nvSpPr>
          <p:cNvPr id="7" name="Speech Bubble: Rectangle 6">
            <a:extLst>
              <a:ext uri="{FF2B5EF4-FFF2-40B4-BE49-F238E27FC236}">
                <a16:creationId xmlns:a16="http://schemas.microsoft.com/office/drawing/2014/main" id="{06EC55EE-8448-C842-771A-96725D260678}"/>
              </a:ext>
            </a:extLst>
          </p:cNvPr>
          <p:cNvSpPr/>
          <p:nvPr/>
        </p:nvSpPr>
        <p:spPr>
          <a:xfrm>
            <a:off x="7343121" y="2945625"/>
            <a:ext cx="4306754" cy="353893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And we need to think about the flourishing of our schools working together in deep and purposeful collaboration as one entity, under a single governance structure, to improve and maintain high educational standards across a trust. In our view, deep and purposeful collaboration is at the heart of the trust structure – it is the way we keep the focus on improvement at scale. And from our point of view, structures are in fact very important because they create the conditions for this intensely focused collaboration.</a:t>
            </a:r>
          </a:p>
        </p:txBody>
      </p:sp>
    </p:spTree>
    <p:extLst>
      <p:ext uri="{BB962C8B-B14F-4D97-AF65-F5344CB8AC3E}">
        <p14:creationId xmlns:p14="http://schemas.microsoft.com/office/powerpoint/2010/main" val="2776516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C6A8-883A-B130-2A9B-5610B7F49047}"/>
              </a:ext>
            </a:extLst>
          </p:cNvPr>
          <p:cNvSpPr txBox="1">
            <a:spLocks/>
          </p:cNvSpPr>
          <p:nvPr/>
        </p:nvSpPr>
        <p:spPr>
          <a:xfrm>
            <a:off x="240631" y="171880"/>
            <a:ext cx="11619067" cy="1175656"/>
          </a:xfrm>
          <a:prstGeom prst="rect">
            <a:avLst/>
          </a:prstGeom>
          <a:solidFill>
            <a:srgbClr val="002060"/>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chemeClr val="bg1"/>
                </a:solidFill>
              </a:rPr>
              <a:t>4. School Improvement at Scale -  working beyond our trust:</a:t>
            </a:r>
          </a:p>
          <a:p>
            <a:r>
              <a:rPr lang="en-GB" sz="2400" i="1" dirty="0">
                <a:solidFill>
                  <a:schemeClr val="bg1"/>
                </a:solidFill>
              </a:rPr>
              <a:t>As school trusts emerge as civic structures, we see an opportunity for them to be anchor institutions in their communities: CST 2022/23</a:t>
            </a:r>
            <a:endParaRPr lang="en-GB" sz="2400" b="1" i="1" dirty="0">
              <a:solidFill>
                <a:schemeClr val="bg1"/>
              </a:solidFill>
            </a:endParaRPr>
          </a:p>
        </p:txBody>
      </p:sp>
      <p:sp>
        <p:nvSpPr>
          <p:cNvPr id="3" name="TextBox 2">
            <a:extLst>
              <a:ext uri="{FF2B5EF4-FFF2-40B4-BE49-F238E27FC236}">
                <a16:creationId xmlns:a16="http://schemas.microsoft.com/office/drawing/2014/main" id="{D41C2138-56CC-7109-F19A-D3225A3C6A12}"/>
              </a:ext>
            </a:extLst>
          </p:cNvPr>
          <p:cNvSpPr txBox="1"/>
          <p:nvPr/>
        </p:nvSpPr>
        <p:spPr>
          <a:xfrm>
            <a:off x="240631" y="1285663"/>
            <a:ext cx="11619067" cy="230832"/>
          </a:xfrm>
          <a:prstGeom prst="rect">
            <a:avLst/>
          </a:prstGeom>
          <a:solidFill>
            <a:schemeClr val="accent2"/>
          </a:solidFill>
          <a:ln>
            <a:solidFill>
              <a:schemeClr val="accent2"/>
            </a:solidFill>
          </a:ln>
        </p:spPr>
        <p:txBody>
          <a:bodyPr wrap="square" rtlCol="0">
            <a:spAutoFit/>
          </a:bodyPr>
          <a:lstStyle/>
          <a:p>
            <a:endParaRPr lang="en-GB" sz="900" dirty="0"/>
          </a:p>
        </p:txBody>
      </p:sp>
      <p:sp>
        <p:nvSpPr>
          <p:cNvPr id="4" name="Speech Bubble: Rectangle with Corners Rounded 3">
            <a:extLst>
              <a:ext uri="{FF2B5EF4-FFF2-40B4-BE49-F238E27FC236}">
                <a16:creationId xmlns:a16="http://schemas.microsoft.com/office/drawing/2014/main" id="{211562EE-67D9-6B74-5C01-955DA23716CF}"/>
              </a:ext>
            </a:extLst>
          </p:cNvPr>
          <p:cNvSpPr/>
          <p:nvPr/>
        </p:nvSpPr>
        <p:spPr>
          <a:xfrm>
            <a:off x="357510" y="1801299"/>
            <a:ext cx="11165305" cy="448262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Part of the culture of the trust is to work beyond its own organisation with other trust leaders and civic actors for the wider common good. The primary focus on education quality as the quality of teaching is absolutely necessary but not sufficient. Education has wider purposes in intellectual, social, and cultural development; the formation of character; and helping pupils to understand and play a role in society and contribute to the wider common good. Many of the strongest trusts are explicit in their commitment to creating the conditions for human flourishing.</a:t>
            </a:r>
            <a:endParaRPr lang="en-GB" dirty="0"/>
          </a:p>
          <a:p>
            <a:pPr algn="ctr"/>
            <a:endParaRPr lang="en-GB" dirty="0"/>
          </a:p>
        </p:txBody>
      </p:sp>
    </p:spTree>
    <p:extLst>
      <p:ext uri="{BB962C8B-B14F-4D97-AF65-F5344CB8AC3E}">
        <p14:creationId xmlns:p14="http://schemas.microsoft.com/office/powerpoint/2010/main" val="2877315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3F252F-C42D-4E43-EAE7-5A889655DECC}"/>
              </a:ext>
            </a:extLst>
          </p:cNvPr>
          <p:cNvSpPr txBox="1">
            <a:spLocks/>
          </p:cNvSpPr>
          <p:nvPr/>
        </p:nvSpPr>
        <p:spPr>
          <a:xfrm>
            <a:off x="474921" y="191386"/>
            <a:ext cx="11320129" cy="772442"/>
          </a:xfrm>
          <a:prstGeom prst="rect">
            <a:avLst/>
          </a:prstGeom>
          <a:solidFill>
            <a:srgbClr val="002060"/>
          </a:solidFill>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kern="1400" dirty="0">
                <a:solidFill>
                  <a:srgbClr val="4F81BD"/>
                </a:solidFill>
                <a:latin typeface="Arial" panose="020B0604020202020204" pitchFamily="34" charset="0"/>
                <a:ea typeface="Calibri" panose="020F0502020204030204" pitchFamily="34" charset="0"/>
                <a:cs typeface="Arial" panose="020B0604020202020204" pitchFamily="34" charset="0"/>
              </a:rPr>
            </a:br>
            <a:br>
              <a:rPr lang="en-GB" b="1" kern="1400" dirty="0">
                <a:solidFill>
                  <a:srgbClr val="4F81BD"/>
                </a:solidFill>
                <a:latin typeface="Arial" panose="020B0604020202020204" pitchFamily="34" charset="0"/>
                <a:ea typeface="Calibri" panose="020F0502020204030204" pitchFamily="34" charset="0"/>
                <a:cs typeface="Arial" panose="020B0604020202020204" pitchFamily="34" charset="0"/>
              </a:rPr>
            </a:br>
            <a:r>
              <a:rPr lang="en-GB" sz="11200" b="1" kern="1400" dirty="0">
                <a:solidFill>
                  <a:schemeClr val="bg1"/>
                </a:solidFill>
                <a:latin typeface="Arial" panose="020B0604020202020204" pitchFamily="34" charset="0"/>
                <a:ea typeface="Calibri" panose="020F0502020204030204" pitchFamily="34" charset="0"/>
                <a:cs typeface="Arial" panose="020B0604020202020204" pitchFamily="34" charset="0"/>
              </a:rPr>
              <a:t>For Information</a:t>
            </a:r>
            <a:br>
              <a:rPr lang="en-GB" sz="11200" b="1" kern="1400" dirty="0">
                <a:solidFill>
                  <a:srgbClr val="4F81BD"/>
                </a:solidFill>
                <a:latin typeface="Arial" panose="020B0604020202020204" pitchFamily="34" charset="0"/>
                <a:ea typeface="Calibri" panose="020F0502020204030204" pitchFamily="34" charset="0"/>
                <a:cs typeface="Arial" panose="020B0604020202020204" pitchFamily="34" charset="0"/>
              </a:rPr>
            </a:br>
            <a:br>
              <a:rPr lang="en-GB" sz="11200" b="1" kern="1400" dirty="0">
                <a:solidFill>
                  <a:srgbClr val="4F81BD"/>
                </a:solidFill>
                <a:latin typeface="Arial" panose="020B0604020202020204" pitchFamily="34" charset="0"/>
                <a:ea typeface="Calibri" panose="020F0502020204030204" pitchFamily="34" charset="0"/>
                <a:cs typeface="Arial" panose="020B0604020202020204" pitchFamily="34" charset="0"/>
              </a:rPr>
            </a:br>
            <a:br>
              <a:rPr lang="en-GB" sz="11200" b="1" kern="1400" dirty="0">
                <a:solidFill>
                  <a:schemeClr val="bg1"/>
                </a:solidFill>
                <a:latin typeface="Arial" panose="020B0604020202020204" pitchFamily="34" charset="0"/>
                <a:ea typeface="Calibri" panose="020F0502020204030204" pitchFamily="34" charset="0"/>
                <a:cs typeface="Arial" panose="020B0604020202020204" pitchFamily="34" charset="0"/>
              </a:rPr>
            </a:br>
            <a:br>
              <a:rPr lang="en-GB" b="1" kern="1400" dirty="0">
                <a:solidFill>
                  <a:srgbClr val="4F81BD"/>
                </a:solidFill>
                <a:latin typeface="Arial" panose="020B0604020202020204" pitchFamily="34" charset="0"/>
                <a:ea typeface="Calibri" panose="020F0502020204030204" pitchFamily="34" charset="0"/>
                <a:cs typeface="Arial" panose="020B0604020202020204" pitchFamily="34" charset="0"/>
              </a:rPr>
            </a:br>
            <a:endParaRPr lang="en-GB" dirty="0"/>
          </a:p>
        </p:txBody>
      </p:sp>
      <p:sp>
        <p:nvSpPr>
          <p:cNvPr id="5" name="TextBox 4">
            <a:extLst>
              <a:ext uri="{FF2B5EF4-FFF2-40B4-BE49-F238E27FC236}">
                <a16:creationId xmlns:a16="http://schemas.microsoft.com/office/drawing/2014/main" id="{5738CB8B-CA9E-E7A5-03FF-71E322540D26}"/>
              </a:ext>
            </a:extLst>
          </p:cNvPr>
          <p:cNvSpPr txBox="1"/>
          <p:nvPr/>
        </p:nvSpPr>
        <p:spPr>
          <a:xfrm>
            <a:off x="474921" y="945154"/>
            <a:ext cx="11320129" cy="532903"/>
          </a:xfrm>
          <a:prstGeom prst="rect">
            <a:avLst/>
          </a:prstGeom>
          <a:solidFill>
            <a:schemeClr val="accent2"/>
          </a:solidFill>
        </p:spPr>
        <p:txBody>
          <a:bodyPr wrap="square" rtlCol="0">
            <a:spAutoFit/>
          </a:bodyPr>
          <a:lstStyle/>
          <a:p>
            <a:pPr>
              <a:lnSpc>
                <a:spcPct val="107000"/>
              </a:lnSpc>
              <a:spcAft>
                <a:spcPts val="800"/>
              </a:spcAft>
            </a:pPr>
            <a:r>
              <a:rPr lang="en-GB" sz="2800" b="1" dirty="0">
                <a:latin typeface="Calibri" panose="020F0502020204030204" pitchFamily="34" charset="0"/>
                <a:ea typeface="Calibri" panose="020F0502020204030204" pitchFamily="34" charset="0"/>
                <a:cs typeface="Arial" panose="020B0604020202020204" pitchFamily="34" charset="0"/>
              </a:rPr>
              <a:t>Academies Regulatory and Commissioning Review</a:t>
            </a:r>
          </a:p>
        </p:txBody>
      </p:sp>
      <p:sp>
        <p:nvSpPr>
          <p:cNvPr id="2" name="TextBox 1">
            <a:extLst>
              <a:ext uri="{FF2B5EF4-FFF2-40B4-BE49-F238E27FC236}">
                <a16:creationId xmlns:a16="http://schemas.microsoft.com/office/drawing/2014/main" id="{C091D183-0B48-C1DC-A9CC-77F1D396433B}"/>
              </a:ext>
            </a:extLst>
          </p:cNvPr>
          <p:cNvSpPr txBox="1"/>
          <p:nvPr/>
        </p:nvSpPr>
        <p:spPr>
          <a:xfrm>
            <a:off x="589347" y="2169879"/>
            <a:ext cx="8261690" cy="3693319"/>
          </a:xfrm>
          <a:prstGeom prst="rect">
            <a:avLst/>
          </a:prstGeom>
          <a:noFill/>
        </p:spPr>
        <p:txBody>
          <a:bodyPr wrap="square" rtlCol="0">
            <a:spAutoFit/>
          </a:bodyPr>
          <a:lstStyle/>
          <a:p>
            <a:r>
              <a:rPr lang="en-GB" dirty="0"/>
              <a:t>The DFE March ‘23 published the Academies Regulatory and Commissioning Review. </a:t>
            </a:r>
          </a:p>
          <a:p>
            <a:r>
              <a:rPr lang="en-GB" dirty="0">
                <a:hlinkClick r:id="rId3"/>
              </a:rPr>
              <a:t>Academies regulatory and commissioning review (publishing.service.gov.uk)</a:t>
            </a:r>
            <a:endParaRPr lang="en-GB" dirty="0"/>
          </a:p>
          <a:p>
            <a:endParaRPr lang="en-GB" dirty="0"/>
          </a:p>
          <a:p>
            <a:r>
              <a:rPr lang="en-GB" dirty="0"/>
              <a:t>The review has looked at how to maximise the difference that academy trusts make to children's lives, so parents and carers can be confident that their child will receive a high-quality education wherever they live. </a:t>
            </a:r>
          </a:p>
          <a:p>
            <a:endParaRPr lang="en-GB" dirty="0"/>
          </a:p>
          <a:p>
            <a:r>
              <a:rPr lang="en-GB" dirty="0"/>
              <a:t>It includes references to a series of new Trust Development Statements setting out the priorities in each Education Investment Area (EIA) for developing a trust landscape led by high-quality trusts to transform standards locally and turn around underperforming schools.</a:t>
            </a:r>
          </a:p>
          <a:p>
            <a:endParaRPr lang="en-GB" dirty="0"/>
          </a:p>
          <a:p>
            <a:endParaRPr lang="en-GB" dirty="0"/>
          </a:p>
        </p:txBody>
      </p:sp>
      <p:pic>
        <p:nvPicPr>
          <p:cNvPr id="6" name="Picture 5">
            <a:extLst>
              <a:ext uri="{FF2B5EF4-FFF2-40B4-BE49-F238E27FC236}">
                <a16:creationId xmlns:a16="http://schemas.microsoft.com/office/drawing/2014/main" id="{155FDE2D-F0C0-23EA-4889-279C9518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48608" y="1592087"/>
            <a:ext cx="2350059" cy="2143594"/>
          </a:xfrm>
          <a:prstGeom prst="rect">
            <a:avLst/>
          </a:prstGeom>
        </p:spPr>
      </p:pic>
      <p:pic>
        <p:nvPicPr>
          <p:cNvPr id="7" name="Picture 6">
            <a:extLst>
              <a:ext uri="{FF2B5EF4-FFF2-40B4-BE49-F238E27FC236}">
                <a16:creationId xmlns:a16="http://schemas.microsoft.com/office/drawing/2014/main" id="{610D5DC9-DBCF-4374-A35F-77B657B6C7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41945" y="3735681"/>
            <a:ext cx="2922809" cy="2930933"/>
          </a:xfrm>
          <a:prstGeom prst="rect">
            <a:avLst/>
          </a:prstGeom>
        </p:spPr>
      </p:pic>
    </p:spTree>
    <p:extLst>
      <p:ext uri="{BB962C8B-B14F-4D97-AF65-F5344CB8AC3E}">
        <p14:creationId xmlns:p14="http://schemas.microsoft.com/office/powerpoint/2010/main" val="4143112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3F252F-C42D-4E43-EAE7-5A889655DECC}"/>
              </a:ext>
            </a:extLst>
          </p:cNvPr>
          <p:cNvSpPr txBox="1">
            <a:spLocks/>
          </p:cNvSpPr>
          <p:nvPr/>
        </p:nvSpPr>
        <p:spPr>
          <a:xfrm>
            <a:off x="474921" y="191386"/>
            <a:ext cx="11320129" cy="772442"/>
          </a:xfrm>
          <a:prstGeom prst="rect">
            <a:avLst/>
          </a:prstGeom>
          <a:solidFill>
            <a:srgbClr val="002060"/>
          </a:solidFill>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kern="1400" dirty="0">
                <a:solidFill>
                  <a:srgbClr val="4F81BD"/>
                </a:solidFill>
                <a:latin typeface="Arial" panose="020B0604020202020204" pitchFamily="34" charset="0"/>
                <a:ea typeface="Calibri" panose="020F0502020204030204" pitchFamily="34" charset="0"/>
                <a:cs typeface="Arial" panose="020B0604020202020204" pitchFamily="34" charset="0"/>
              </a:rPr>
            </a:br>
            <a:br>
              <a:rPr lang="en-GB" b="1" kern="1400" dirty="0">
                <a:solidFill>
                  <a:srgbClr val="4F81BD"/>
                </a:solidFill>
                <a:latin typeface="Arial" panose="020B0604020202020204" pitchFamily="34" charset="0"/>
                <a:ea typeface="Calibri" panose="020F0502020204030204" pitchFamily="34" charset="0"/>
                <a:cs typeface="Arial" panose="020B0604020202020204" pitchFamily="34" charset="0"/>
              </a:rPr>
            </a:br>
            <a:r>
              <a:rPr lang="en-GB" sz="11200" b="1" kern="1400" dirty="0">
                <a:solidFill>
                  <a:schemeClr val="bg1"/>
                </a:solidFill>
                <a:latin typeface="Arial" panose="020B0604020202020204" pitchFamily="34" charset="0"/>
                <a:ea typeface="Calibri" panose="020F0502020204030204" pitchFamily="34" charset="0"/>
                <a:cs typeface="Arial" panose="020B0604020202020204" pitchFamily="34" charset="0"/>
              </a:rPr>
              <a:t>Additional DfE policy guidance – March 2023</a:t>
            </a:r>
            <a:br>
              <a:rPr lang="en-GB" sz="11200" b="1" kern="1400" dirty="0">
                <a:solidFill>
                  <a:srgbClr val="4F81BD"/>
                </a:solidFill>
                <a:latin typeface="Arial" panose="020B0604020202020204" pitchFamily="34" charset="0"/>
                <a:ea typeface="Calibri" panose="020F0502020204030204" pitchFamily="34" charset="0"/>
                <a:cs typeface="Arial" panose="020B0604020202020204" pitchFamily="34" charset="0"/>
              </a:rPr>
            </a:br>
            <a:br>
              <a:rPr lang="en-GB" sz="11200" b="1" kern="1400" dirty="0">
                <a:solidFill>
                  <a:srgbClr val="4F81BD"/>
                </a:solidFill>
                <a:latin typeface="Arial" panose="020B0604020202020204" pitchFamily="34" charset="0"/>
                <a:ea typeface="Calibri" panose="020F0502020204030204" pitchFamily="34" charset="0"/>
                <a:cs typeface="Arial" panose="020B0604020202020204" pitchFamily="34" charset="0"/>
              </a:rPr>
            </a:br>
            <a:br>
              <a:rPr lang="en-GB" sz="11200" b="1" kern="1400" dirty="0">
                <a:solidFill>
                  <a:schemeClr val="bg1"/>
                </a:solidFill>
                <a:latin typeface="Arial" panose="020B0604020202020204" pitchFamily="34" charset="0"/>
                <a:ea typeface="Calibri" panose="020F0502020204030204" pitchFamily="34" charset="0"/>
                <a:cs typeface="Arial" panose="020B0604020202020204" pitchFamily="34" charset="0"/>
              </a:rPr>
            </a:br>
            <a:br>
              <a:rPr lang="en-GB" b="1" kern="1400" dirty="0">
                <a:solidFill>
                  <a:srgbClr val="4F81BD"/>
                </a:solidFill>
                <a:latin typeface="Arial" panose="020B0604020202020204" pitchFamily="34" charset="0"/>
                <a:ea typeface="Calibri" panose="020F0502020204030204" pitchFamily="34" charset="0"/>
                <a:cs typeface="Arial" panose="020B0604020202020204" pitchFamily="34" charset="0"/>
              </a:rPr>
            </a:br>
            <a:endParaRPr lang="en-GB" dirty="0"/>
          </a:p>
        </p:txBody>
      </p:sp>
      <p:sp>
        <p:nvSpPr>
          <p:cNvPr id="5" name="TextBox 4">
            <a:extLst>
              <a:ext uri="{FF2B5EF4-FFF2-40B4-BE49-F238E27FC236}">
                <a16:creationId xmlns:a16="http://schemas.microsoft.com/office/drawing/2014/main" id="{5738CB8B-CA9E-E7A5-03FF-71E322540D26}"/>
              </a:ext>
            </a:extLst>
          </p:cNvPr>
          <p:cNvSpPr txBox="1"/>
          <p:nvPr/>
        </p:nvSpPr>
        <p:spPr>
          <a:xfrm>
            <a:off x="474921" y="945154"/>
            <a:ext cx="11320129" cy="532903"/>
          </a:xfrm>
          <a:prstGeom prst="rect">
            <a:avLst/>
          </a:prstGeom>
          <a:solidFill>
            <a:schemeClr val="accent2"/>
          </a:solidFill>
        </p:spPr>
        <p:txBody>
          <a:bodyPr wrap="square" rtlCol="0">
            <a:spAutoFit/>
          </a:bodyPr>
          <a:lstStyle/>
          <a:p>
            <a:pPr>
              <a:lnSpc>
                <a:spcPct val="107000"/>
              </a:lnSpc>
              <a:spcAft>
                <a:spcPts val="800"/>
              </a:spcAft>
            </a:pPr>
            <a:r>
              <a:rPr lang="en-GB" sz="2800" b="1" dirty="0">
                <a:latin typeface="Calibri" panose="020F0502020204030204" pitchFamily="34" charset="0"/>
                <a:ea typeface="Calibri" panose="020F0502020204030204" pitchFamily="34" charset="0"/>
                <a:cs typeface="Arial" panose="020B0604020202020204" pitchFamily="34" charset="0"/>
              </a:rPr>
              <a:t>Recommended reference</a:t>
            </a:r>
          </a:p>
        </p:txBody>
      </p:sp>
      <p:pic>
        <p:nvPicPr>
          <p:cNvPr id="7" name="Picture 6">
            <a:extLst>
              <a:ext uri="{FF2B5EF4-FFF2-40B4-BE49-F238E27FC236}">
                <a16:creationId xmlns:a16="http://schemas.microsoft.com/office/drawing/2014/main" id="{23381E50-F4F7-29B3-85CB-373D3B8B6F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4921" y="4898536"/>
            <a:ext cx="2975548" cy="1683819"/>
          </a:xfrm>
          <a:prstGeom prst="rect">
            <a:avLst/>
          </a:prstGeom>
        </p:spPr>
      </p:pic>
      <p:sp>
        <p:nvSpPr>
          <p:cNvPr id="10" name="TextBox 9">
            <a:extLst>
              <a:ext uri="{FF2B5EF4-FFF2-40B4-BE49-F238E27FC236}">
                <a16:creationId xmlns:a16="http://schemas.microsoft.com/office/drawing/2014/main" id="{C7239B69-ECC8-3CF1-5095-A1111BD42529}"/>
              </a:ext>
            </a:extLst>
          </p:cNvPr>
          <p:cNvSpPr txBox="1"/>
          <p:nvPr/>
        </p:nvSpPr>
        <p:spPr>
          <a:xfrm>
            <a:off x="3642610" y="1633926"/>
            <a:ext cx="8222105" cy="5125890"/>
          </a:xfrm>
          <a:prstGeom prst="rect">
            <a:avLst/>
          </a:prstGeom>
          <a:solidFill>
            <a:schemeClr val="bg2"/>
          </a:solidFill>
        </p:spPr>
        <p:txBody>
          <a:bodyPr wrap="square" rtlCol="0">
            <a:spAutoFit/>
          </a:bodyPr>
          <a:lstStyle/>
          <a:p>
            <a:pPr>
              <a:lnSpc>
                <a:spcPct val="150000"/>
              </a:lnSpc>
            </a:pPr>
            <a:r>
              <a:rPr lang="en-GB" sz="2000" b="1" dirty="0">
                <a:latin typeface="Calibri" panose="020F0502020204030204" pitchFamily="34" charset="0"/>
                <a:ea typeface="Calibri" panose="020F0502020204030204" pitchFamily="34" charset="0"/>
                <a:cs typeface="Arial" panose="020B0604020202020204" pitchFamily="34" charset="0"/>
              </a:rPr>
              <a:t>CST membership promoted this link and it is available on demand: </a:t>
            </a:r>
            <a:r>
              <a:rPr lang="en-GB" sz="2000" dirty="0">
                <a:hlinkClick r:id="rId4"/>
              </a:rPr>
              <a:t>Unpacking the Academies Regulatory and Commissioning Review (on24.com)</a:t>
            </a:r>
            <a:endParaRPr lang="en-GB" sz="2000" b="1"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GB" sz="18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Browne Jacobson webinar: Unpacking the Academies Regulatory and Commissioning Review</a:t>
            </a:r>
            <a:br>
              <a:rPr lang="en-GB"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Browne Jacobson hosted a CST webinar to help get under the surface of the proposed changes to the regulatory and commissioning review published by the DfE in late March and help trust leaders understand how they’ll affect you. The webinar considered: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SzPts val="1000"/>
              <a:buFont typeface="Symbol" panose="05050102010706020507" pitchFamily="18" charset="2"/>
              <a:buChar char=""/>
              <a:tabLst>
                <a:tab pos="457200" algn="l"/>
              </a:tabLst>
            </a:pPr>
            <a:r>
              <a:rPr lang="en-GB"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The proposal to make regulatory oversight simpler</a:t>
            </a:r>
            <a:endParaRPr lang="en-GB" sz="180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SzPts val="1000"/>
              <a:buFont typeface="Symbol" panose="05050102010706020507" pitchFamily="18" charset="2"/>
              <a:buChar char=""/>
              <a:tabLst>
                <a:tab pos="457200" algn="l"/>
              </a:tabLst>
            </a:pPr>
            <a:r>
              <a:rPr lang="en-GB"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The changes to commissioning decisions by Regional Directors and the </a:t>
            </a:r>
            <a:r>
              <a:rPr lang="en-GB" sz="1800" dirty="0">
                <a:solidFill>
                  <a:srgbClr val="222222"/>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change of language from “strong trust” to “trust quality”</a:t>
            </a:r>
            <a:endParaRPr lang="en-GB" sz="1800" dirty="0">
              <a:solidFill>
                <a:srgbClr val="222222"/>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SzPts val="1000"/>
              <a:buFont typeface="Symbol" panose="05050102010706020507" pitchFamily="18" charset="2"/>
              <a:buChar char=""/>
              <a:tabLst>
                <a:tab pos="457200" algn="l"/>
              </a:tabLst>
            </a:pPr>
            <a:r>
              <a:rPr lang="en-GB"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Proposals relating to supporting a self-improving system.</a:t>
            </a:r>
            <a:endParaRPr lang="en-GB" sz="180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B786815-0888-4EAF-8AB8-9B31DE1DF3A6}"/>
              </a:ext>
            </a:extLst>
          </p:cNvPr>
          <p:cNvPicPr>
            <a:picLocks noChangeAspect="1"/>
          </p:cNvPicPr>
          <p:nvPr/>
        </p:nvPicPr>
        <p:blipFill>
          <a:blip r:embed="rId5"/>
          <a:stretch>
            <a:fillRect/>
          </a:stretch>
        </p:blipFill>
        <p:spPr>
          <a:xfrm>
            <a:off x="565319" y="1633927"/>
            <a:ext cx="2328802" cy="3000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15964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B85F52-524A-4AC6-9CE7-BABB666601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266" y="57026"/>
            <a:ext cx="1567828" cy="1195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0574277D-C82A-4FCC-999A-0E5A1B4B2C6A}"/>
              </a:ext>
            </a:extLst>
          </p:cNvPr>
          <p:cNvPicPr>
            <a:picLocks noChangeAspect="1"/>
          </p:cNvPicPr>
          <p:nvPr/>
        </p:nvPicPr>
        <p:blipFill>
          <a:blip r:embed="rId4"/>
          <a:stretch>
            <a:fillRect/>
          </a:stretch>
        </p:blipFill>
        <p:spPr>
          <a:xfrm>
            <a:off x="310265" y="1353409"/>
            <a:ext cx="5556780" cy="3480528"/>
          </a:xfrm>
          <a:prstGeom prst="rect">
            <a:avLst/>
          </a:prstGeom>
        </p:spPr>
      </p:pic>
      <p:pic>
        <p:nvPicPr>
          <p:cNvPr id="7" name="Picture 6">
            <a:extLst>
              <a:ext uri="{FF2B5EF4-FFF2-40B4-BE49-F238E27FC236}">
                <a16:creationId xmlns:a16="http://schemas.microsoft.com/office/drawing/2014/main" id="{520D9F0F-BC25-4483-BE78-0ECC7D530819}"/>
              </a:ext>
            </a:extLst>
          </p:cNvPr>
          <p:cNvPicPr>
            <a:picLocks noChangeAspect="1"/>
          </p:cNvPicPr>
          <p:nvPr/>
        </p:nvPicPr>
        <p:blipFill>
          <a:blip r:embed="rId5"/>
          <a:stretch>
            <a:fillRect/>
          </a:stretch>
        </p:blipFill>
        <p:spPr>
          <a:xfrm>
            <a:off x="310620" y="4833937"/>
            <a:ext cx="5362047" cy="1854730"/>
          </a:xfrm>
          <a:prstGeom prst="rect">
            <a:avLst/>
          </a:prstGeom>
        </p:spPr>
      </p:pic>
      <p:pic>
        <p:nvPicPr>
          <p:cNvPr id="9" name="Picture 8">
            <a:extLst>
              <a:ext uri="{FF2B5EF4-FFF2-40B4-BE49-F238E27FC236}">
                <a16:creationId xmlns:a16="http://schemas.microsoft.com/office/drawing/2014/main" id="{70C7EE4A-B096-4BC7-B884-317E43466EA4}"/>
              </a:ext>
            </a:extLst>
          </p:cNvPr>
          <p:cNvPicPr>
            <a:picLocks noChangeAspect="1"/>
          </p:cNvPicPr>
          <p:nvPr/>
        </p:nvPicPr>
        <p:blipFill>
          <a:blip r:embed="rId6"/>
          <a:stretch>
            <a:fillRect/>
          </a:stretch>
        </p:blipFill>
        <p:spPr>
          <a:xfrm>
            <a:off x="6096000" y="113242"/>
            <a:ext cx="5334000" cy="2841625"/>
          </a:xfrm>
          <a:prstGeom prst="rect">
            <a:avLst/>
          </a:prstGeom>
        </p:spPr>
      </p:pic>
      <p:pic>
        <p:nvPicPr>
          <p:cNvPr id="11" name="Picture 10">
            <a:extLst>
              <a:ext uri="{FF2B5EF4-FFF2-40B4-BE49-F238E27FC236}">
                <a16:creationId xmlns:a16="http://schemas.microsoft.com/office/drawing/2014/main" id="{86E3E4BA-7376-41D5-B57E-C41AEF305C4D}"/>
              </a:ext>
            </a:extLst>
          </p:cNvPr>
          <p:cNvPicPr>
            <a:picLocks noChangeAspect="1"/>
          </p:cNvPicPr>
          <p:nvPr/>
        </p:nvPicPr>
        <p:blipFill>
          <a:blip r:embed="rId7"/>
          <a:stretch>
            <a:fillRect/>
          </a:stretch>
        </p:blipFill>
        <p:spPr>
          <a:xfrm>
            <a:off x="6096000" y="2954867"/>
            <a:ext cx="5334000" cy="2235201"/>
          </a:xfrm>
          <a:prstGeom prst="rect">
            <a:avLst/>
          </a:prstGeom>
        </p:spPr>
      </p:pic>
      <p:pic>
        <p:nvPicPr>
          <p:cNvPr id="13" name="Picture 12">
            <a:extLst>
              <a:ext uri="{FF2B5EF4-FFF2-40B4-BE49-F238E27FC236}">
                <a16:creationId xmlns:a16="http://schemas.microsoft.com/office/drawing/2014/main" id="{308A0660-ABA3-49E8-8364-9939531AD739}"/>
              </a:ext>
            </a:extLst>
          </p:cNvPr>
          <p:cNvPicPr>
            <a:picLocks noChangeAspect="1"/>
          </p:cNvPicPr>
          <p:nvPr/>
        </p:nvPicPr>
        <p:blipFill>
          <a:blip r:embed="rId8"/>
          <a:stretch>
            <a:fillRect/>
          </a:stretch>
        </p:blipFill>
        <p:spPr>
          <a:xfrm>
            <a:off x="6162674" y="5190068"/>
            <a:ext cx="5362047" cy="1667932"/>
          </a:xfrm>
          <a:prstGeom prst="rect">
            <a:avLst/>
          </a:prstGeom>
        </p:spPr>
      </p:pic>
      <p:sp>
        <p:nvSpPr>
          <p:cNvPr id="2" name="TextBox 1">
            <a:extLst>
              <a:ext uri="{FF2B5EF4-FFF2-40B4-BE49-F238E27FC236}">
                <a16:creationId xmlns:a16="http://schemas.microsoft.com/office/drawing/2014/main" id="{6E2C28C5-F036-4B85-8310-240F3E439F74}"/>
              </a:ext>
            </a:extLst>
          </p:cNvPr>
          <p:cNvSpPr txBox="1"/>
          <p:nvPr/>
        </p:nvSpPr>
        <p:spPr>
          <a:xfrm>
            <a:off x="2107049" y="308831"/>
            <a:ext cx="3759996" cy="923330"/>
          </a:xfrm>
          <a:prstGeom prst="rect">
            <a:avLst/>
          </a:prstGeom>
          <a:solidFill>
            <a:srgbClr val="00206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bg1"/>
                </a:solidFill>
              </a:rPr>
              <a:t>The White Paper’s five pillars of quality for MATS … revisited as </a:t>
            </a:r>
            <a:r>
              <a:rPr lang="en-US" i="1" dirty="0">
                <a:solidFill>
                  <a:schemeClr val="bg1"/>
                </a:solidFill>
              </a:rPr>
              <a:t>Trust Quality Descriptors - April ‘23</a:t>
            </a:r>
            <a:endParaRPr lang="en-GB" i="1" dirty="0">
              <a:solidFill>
                <a:schemeClr val="bg1"/>
              </a:solidFill>
            </a:endParaRPr>
          </a:p>
        </p:txBody>
      </p:sp>
    </p:spTree>
    <p:extLst>
      <p:ext uri="{BB962C8B-B14F-4D97-AF65-F5344CB8AC3E}">
        <p14:creationId xmlns:p14="http://schemas.microsoft.com/office/powerpoint/2010/main" val="3340501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BB8CD6-88DA-BC23-5B67-3EBC240F769E}"/>
              </a:ext>
            </a:extLst>
          </p:cNvPr>
          <p:cNvSpPr txBox="1"/>
          <p:nvPr/>
        </p:nvSpPr>
        <p:spPr>
          <a:xfrm>
            <a:off x="429192" y="1776691"/>
            <a:ext cx="11327642" cy="51398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7B7B7B"/>
              </a:buClr>
              <a:buSzPts val="1600"/>
              <a:buFontTx/>
              <a:buNone/>
              <a:tabLst/>
              <a:defRPr/>
            </a:pPr>
            <a:r>
              <a:rPr kumimoji="0" lang="en-US" sz="2000" b="0"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sym typeface="Open Sans"/>
              </a:rPr>
              <a:t>“</a:t>
            </a:r>
            <a:r>
              <a:rPr kumimoji="0" lang="en-US" b="0"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sym typeface="Open Sans"/>
              </a:rPr>
              <a:t>Over recent years, there has been a dramatic slowing down in the closure of the disadvantage gap (at the end of Year 11)… the five-year rolling average now suggests that it would take 560 years to close the gap…an increase in the gap in 2018 suggest(s)…that </a:t>
            </a:r>
            <a:r>
              <a:rPr kumimoji="0" lang="en-US" b="1"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sym typeface="Open Sans"/>
              </a:rPr>
              <a:t>we could be at a turning point and that we could soon enter a period where the gap starts to widen</a:t>
            </a:r>
            <a:r>
              <a:rPr kumimoji="0" lang="en-US" b="0"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sym typeface="Open Sans"/>
              </a:rPr>
              <a:t>.” –</a:t>
            </a:r>
            <a:r>
              <a:rPr kumimoji="0" lang="en-US" b="0" i="1"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sym typeface="Open Sans"/>
              </a:rPr>
              <a:t>(EPI, 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rPr>
              <a:t>“Socio-economic attainment gap remains stubbornly wide after the pandemic, with reading skills particularly affected.” - </a:t>
            </a:r>
            <a:r>
              <a:rPr kumimoji="0" lang="en-GB" b="0" i="1"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rPr>
              <a:t>EEF November 2022</a:t>
            </a:r>
            <a:endParaRPr kumimoji="0" lang="en-US" b="0"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sym typeface="Open Sans"/>
            </a:endParaRPr>
          </a:p>
          <a:p>
            <a:pPr marL="0" marR="0" lvl="0" indent="0" algn="l" defTabSz="914400" rtl="0" eaLnBrk="1" fontAlgn="auto" latinLnBrk="0" hangingPunct="1">
              <a:lnSpc>
                <a:spcPct val="100000"/>
              </a:lnSpc>
              <a:spcBef>
                <a:spcPts val="0"/>
              </a:spcBef>
              <a:spcAft>
                <a:spcPts val="0"/>
              </a:spcAft>
              <a:buClr>
                <a:srgbClr val="7B7B7B"/>
              </a:buClr>
              <a:buSzPts val="2639"/>
              <a:buFont typeface="Open Sans"/>
              <a:buNone/>
              <a:tabLst/>
              <a:defRPr/>
            </a:pPr>
            <a:endParaRPr kumimoji="0" lang="en-US" b="0"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sym typeface="Open Sans"/>
            </a:endParaRPr>
          </a:p>
          <a:p>
            <a:pPr marL="0" marR="0" lvl="0" indent="0" algn="l" defTabSz="914400" rtl="0" eaLnBrk="1" fontAlgn="auto" latinLnBrk="0" hangingPunct="1">
              <a:lnSpc>
                <a:spcPct val="100000"/>
              </a:lnSpc>
              <a:spcBef>
                <a:spcPts val="0"/>
              </a:spcBef>
              <a:spcAft>
                <a:spcPts val="0"/>
              </a:spcAft>
              <a:buClr>
                <a:srgbClr val="7B7B7B"/>
              </a:buClr>
              <a:buSzPts val="2639"/>
              <a:buFont typeface="Open Sans"/>
              <a:buNone/>
              <a:tabLst/>
              <a:defRPr/>
            </a:pPr>
            <a:r>
              <a:rPr kumimoji="0" lang="en-US" b="0"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sym typeface="Open Sans"/>
              </a:rPr>
              <a:t>“The quality of teaching is by far the biggest factor within schools that can make a difference to the achievement of children and young people.” (Coe et al., 2014)</a:t>
            </a:r>
            <a:endParaRPr kumimoji="0" lang="en-US" b="0"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1"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
                <a:srgbClr val="7B7B7B"/>
              </a:buClr>
              <a:buSzPts val="2400"/>
              <a:buFont typeface="Open Sans"/>
              <a:buNone/>
              <a:tabLst/>
              <a:defRPr/>
            </a:pPr>
            <a:r>
              <a:rPr kumimoji="0" lang="en-US" b="0"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sym typeface="Open Sans"/>
              </a:rPr>
              <a:t>“</a:t>
            </a:r>
            <a:r>
              <a:rPr kumimoji="0" lang="en-US" b="1"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sym typeface="Open Sans"/>
              </a:rPr>
              <a:t>School leadership </a:t>
            </a:r>
            <a:r>
              <a:rPr kumimoji="0" lang="en-US" b="0"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sym typeface="Open Sans"/>
              </a:rPr>
              <a:t>has a significant effect on features of the school </a:t>
            </a:r>
            <a:r>
              <a:rPr kumimoji="0" lang="en-US" b="0" i="0" u="none" strike="noStrike" kern="1200" cap="none" spc="0" normalizeH="0" baseline="0" noProof="0" dirty="0" err="1">
                <a:ln>
                  <a:noFill/>
                </a:ln>
                <a:solidFill>
                  <a:srgbClr val="002060"/>
                </a:solidFill>
                <a:effectLst/>
                <a:uLnTx/>
                <a:uFillTx/>
                <a:ea typeface="Tahoma" panose="020B0604030504040204" pitchFamily="34" charset="0"/>
                <a:cs typeface="Tahoma" panose="020B0604030504040204" pitchFamily="34" charset="0"/>
                <a:sym typeface="Open Sans"/>
              </a:rPr>
              <a:t>organisation</a:t>
            </a:r>
            <a:r>
              <a:rPr kumimoji="0" lang="en-US" b="0"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sym typeface="Open Sans"/>
              </a:rPr>
              <a:t> which </a:t>
            </a:r>
            <a:r>
              <a:rPr kumimoji="0" lang="en-US" b="1"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sym typeface="Open Sans"/>
              </a:rPr>
              <a:t>positively influences the quality of teaching and learning</a:t>
            </a:r>
            <a:r>
              <a:rPr kumimoji="0" lang="en-US" b="0"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sym typeface="Open Sans"/>
              </a:rPr>
              <a:t>…this leadership effect is vital to the success of most school improvement efforts.”</a:t>
            </a:r>
            <a:r>
              <a:rPr kumimoji="0" lang="en-US" b="0" i="0"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sym typeface="Arial"/>
              </a:rPr>
              <a:t> </a:t>
            </a:r>
            <a:r>
              <a:rPr kumimoji="0" lang="en-US" b="0" i="1"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sym typeface="Open Sans"/>
              </a:rPr>
              <a:t>(</a:t>
            </a:r>
            <a:r>
              <a:rPr kumimoji="0" lang="en-US" b="0" i="1" u="none" strike="noStrike" kern="1200" cap="none" spc="0" normalizeH="0" baseline="0" noProof="0" dirty="0" err="1">
                <a:ln>
                  <a:noFill/>
                </a:ln>
                <a:solidFill>
                  <a:srgbClr val="002060"/>
                </a:solidFill>
                <a:effectLst/>
                <a:uLnTx/>
                <a:uFillTx/>
                <a:ea typeface="Tahoma" panose="020B0604030504040204" pitchFamily="34" charset="0"/>
                <a:cs typeface="Tahoma" panose="020B0604030504040204" pitchFamily="34" charset="0"/>
                <a:sym typeface="Open Sans"/>
              </a:rPr>
              <a:t>Leithwood</a:t>
            </a:r>
            <a:r>
              <a:rPr kumimoji="0" lang="en-US" b="0" i="1"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sym typeface="Open Sans"/>
              </a:rPr>
              <a:t>, Harris &amp; Hopkins, 2019)</a:t>
            </a:r>
          </a:p>
          <a:p>
            <a:pPr marL="0" marR="0" lvl="0" indent="0" algn="ctr" defTabSz="914400" rtl="0" eaLnBrk="1" fontAlgn="auto" latinLnBrk="0" hangingPunct="1">
              <a:lnSpc>
                <a:spcPct val="100000"/>
              </a:lnSpc>
              <a:spcBef>
                <a:spcPts val="0"/>
              </a:spcBef>
              <a:spcAft>
                <a:spcPts val="0"/>
              </a:spcAft>
              <a:buClr>
                <a:srgbClr val="7B7B7B"/>
              </a:buClr>
              <a:buSzPts val="2400"/>
              <a:buFont typeface="Open Sans"/>
              <a:buNone/>
              <a:tabLst/>
              <a:defRPr/>
            </a:pPr>
            <a:endParaRPr kumimoji="0" lang="en-US" b="0" i="1" u="none" strike="noStrike" kern="1200" cap="none" spc="0" normalizeH="0" baseline="0" noProof="0" dirty="0">
              <a:ln>
                <a:noFill/>
              </a:ln>
              <a:solidFill>
                <a:srgbClr val="002060"/>
              </a:solidFill>
              <a:effectLst/>
              <a:uLnTx/>
              <a:uFillTx/>
              <a:ea typeface="Tahoma" panose="020B0604030504040204" pitchFamily="34" charset="0"/>
              <a:cs typeface="Tahoma" panose="020B0604030504040204" pitchFamily="34" charset="0"/>
              <a:sym typeface="Open Sans"/>
            </a:endParaRPr>
          </a:p>
          <a:p>
            <a:pPr algn="ctr">
              <a:buClr>
                <a:srgbClr val="7B7B7B"/>
              </a:buClr>
              <a:buSzPts val="2400"/>
              <a:defRPr/>
            </a:pPr>
            <a:r>
              <a:rPr lang="en-GB" i="1" dirty="0">
                <a:solidFill>
                  <a:srgbClr val="002060"/>
                </a:solidFill>
              </a:rPr>
              <a:t>Congratulations to those who have been successful and we can now share the new list of NLEs which replaces all current NLEs, whose designations have now finished as of August 2022.</a:t>
            </a:r>
          </a:p>
          <a:p>
            <a:pPr marL="0" marR="0" lvl="0" indent="0" algn="l" defTabSz="914400" rtl="0" eaLnBrk="1" fontAlgn="auto" latinLnBrk="0" hangingPunct="1">
              <a:lnSpc>
                <a:spcPct val="100000"/>
              </a:lnSpc>
              <a:spcBef>
                <a:spcPts val="0"/>
              </a:spcBef>
              <a:spcAft>
                <a:spcPts val="0"/>
              </a:spcAft>
              <a:buClr>
                <a:srgbClr val="7B7B7B"/>
              </a:buClr>
              <a:buSzPts val="2400"/>
              <a:buFont typeface="Open Sans"/>
              <a:buNone/>
              <a:tabLst/>
              <a:defRPr/>
            </a:pPr>
            <a:endParaRPr kumimoji="0" lang="en-US" sz="2000" b="0" i="1" u="none" strike="noStrike" kern="1200" cap="none" spc="0" normalizeH="0" baseline="0" noProof="0" dirty="0">
              <a:ln>
                <a:noFill/>
              </a:ln>
              <a:solidFill>
                <a:srgbClr val="004B62"/>
              </a:solidFill>
              <a:effectLst/>
              <a:uLnTx/>
              <a:uFillTx/>
              <a:ea typeface="Tahoma" panose="020B0604030504040204" pitchFamily="34" charset="0"/>
              <a:cs typeface="Tahoma" panose="020B0604030504040204" pitchFamily="34" charset="0"/>
              <a:sym typeface="Arial"/>
            </a:endParaRPr>
          </a:p>
        </p:txBody>
      </p:sp>
      <p:sp>
        <p:nvSpPr>
          <p:cNvPr id="4" name="Title 1">
            <a:extLst>
              <a:ext uri="{FF2B5EF4-FFF2-40B4-BE49-F238E27FC236}">
                <a16:creationId xmlns:a16="http://schemas.microsoft.com/office/drawing/2014/main" id="{EB3E2F64-5722-042B-867A-18D86311F84A}"/>
              </a:ext>
            </a:extLst>
          </p:cNvPr>
          <p:cNvSpPr>
            <a:spLocks noGrp="1"/>
          </p:cNvSpPr>
          <p:nvPr>
            <p:ph type="title"/>
          </p:nvPr>
        </p:nvSpPr>
        <p:spPr>
          <a:xfrm>
            <a:off x="250614" y="60961"/>
            <a:ext cx="11799146" cy="1369054"/>
          </a:xfrm>
          <a:solidFill>
            <a:srgbClr val="002060"/>
          </a:solidFill>
        </p:spPr>
        <p:txBody>
          <a:bodyPr>
            <a:noAutofit/>
          </a:bodyPr>
          <a:lstStyle/>
          <a:p>
            <a:r>
              <a:rPr lang="en-GB" sz="2800" b="1" dirty="0">
                <a:solidFill>
                  <a:schemeClr val="bg1"/>
                </a:solidFill>
              </a:rPr>
              <a:t>National Leaders of Education: newly recruited for 2022/23</a:t>
            </a:r>
            <a:br>
              <a:rPr lang="en-GB" sz="2400" b="1" dirty="0">
                <a:solidFill>
                  <a:schemeClr val="bg1"/>
                </a:solidFill>
              </a:rPr>
            </a:br>
            <a:br>
              <a:rPr lang="en-GB" sz="2400" b="1" dirty="0">
                <a:solidFill>
                  <a:schemeClr val="bg1"/>
                </a:solidFill>
              </a:rPr>
            </a:br>
            <a:r>
              <a:rPr lang="en-GB" sz="1600" dirty="0">
                <a:highlight>
                  <a:srgbClr val="C0C0C0"/>
                </a:highlight>
                <a:hlinkClick r:id="rId3"/>
              </a:rPr>
              <a:t>National leaders of education: a guide for potential applicants - GOV.UK (www.gov.uk)</a:t>
            </a:r>
            <a:br>
              <a:rPr lang="en-GB" sz="2400" b="1" dirty="0">
                <a:solidFill>
                  <a:schemeClr val="bg1"/>
                </a:solidFill>
              </a:rPr>
            </a:br>
            <a:br>
              <a:rPr lang="en-GB" sz="2400" b="1" dirty="0">
                <a:solidFill>
                  <a:schemeClr val="bg1"/>
                </a:solidFill>
              </a:rPr>
            </a:br>
            <a:br>
              <a:rPr lang="en-GB" sz="2400" b="1" dirty="0">
                <a:solidFill>
                  <a:schemeClr val="bg1"/>
                </a:solidFill>
              </a:rPr>
            </a:br>
            <a:endParaRPr lang="en-GB" sz="2400" b="1" dirty="0">
              <a:solidFill>
                <a:schemeClr val="bg1"/>
              </a:solidFill>
            </a:endParaRPr>
          </a:p>
        </p:txBody>
      </p:sp>
    </p:spTree>
    <p:extLst>
      <p:ext uri="{BB962C8B-B14F-4D97-AF65-F5344CB8AC3E}">
        <p14:creationId xmlns:p14="http://schemas.microsoft.com/office/powerpoint/2010/main" val="1372331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3F252F-C42D-4E43-EAE7-5A889655DECC}"/>
              </a:ext>
            </a:extLst>
          </p:cNvPr>
          <p:cNvSpPr txBox="1">
            <a:spLocks/>
          </p:cNvSpPr>
          <p:nvPr/>
        </p:nvSpPr>
        <p:spPr>
          <a:xfrm>
            <a:off x="474921" y="191386"/>
            <a:ext cx="11320129" cy="772442"/>
          </a:xfrm>
          <a:prstGeom prst="rect">
            <a:avLst/>
          </a:prstGeom>
          <a:solidFill>
            <a:srgbClr val="002060"/>
          </a:solidFill>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kern="1400" dirty="0">
                <a:solidFill>
                  <a:srgbClr val="4F81BD"/>
                </a:solidFill>
                <a:latin typeface="Arial" panose="020B0604020202020204" pitchFamily="34" charset="0"/>
                <a:ea typeface="Calibri" panose="020F0502020204030204" pitchFamily="34" charset="0"/>
                <a:cs typeface="Arial" panose="020B0604020202020204" pitchFamily="34" charset="0"/>
              </a:rPr>
            </a:br>
            <a:br>
              <a:rPr lang="en-GB" b="1" kern="1400" dirty="0">
                <a:solidFill>
                  <a:srgbClr val="4F81BD"/>
                </a:solidFill>
                <a:latin typeface="Arial" panose="020B0604020202020204" pitchFamily="34" charset="0"/>
                <a:ea typeface="Calibri" panose="020F0502020204030204" pitchFamily="34" charset="0"/>
                <a:cs typeface="Arial" panose="020B0604020202020204" pitchFamily="34" charset="0"/>
              </a:rPr>
            </a:br>
            <a:r>
              <a:rPr lang="en-GB" sz="11200" b="1" kern="1400" dirty="0">
                <a:solidFill>
                  <a:schemeClr val="bg1"/>
                </a:solidFill>
                <a:latin typeface="Arial" panose="020B0604020202020204" pitchFamily="34" charset="0"/>
                <a:ea typeface="Calibri" panose="020F0502020204030204" pitchFamily="34" charset="0"/>
                <a:cs typeface="Arial" panose="020B0604020202020204" pitchFamily="34" charset="0"/>
              </a:rPr>
              <a:t>Support for the TSIO system leaders and eligible schools/trusts</a:t>
            </a:r>
            <a:br>
              <a:rPr lang="en-GB" sz="11200" b="1" kern="1400" dirty="0">
                <a:solidFill>
                  <a:srgbClr val="4F81BD"/>
                </a:solidFill>
                <a:latin typeface="Arial" panose="020B0604020202020204" pitchFamily="34" charset="0"/>
                <a:ea typeface="Calibri" panose="020F0502020204030204" pitchFamily="34" charset="0"/>
                <a:cs typeface="Arial" panose="020B0604020202020204" pitchFamily="34" charset="0"/>
              </a:rPr>
            </a:br>
            <a:br>
              <a:rPr lang="en-GB" sz="11200" b="1" kern="1400" dirty="0">
                <a:solidFill>
                  <a:srgbClr val="4F81BD"/>
                </a:solidFill>
                <a:latin typeface="Arial" panose="020B0604020202020204" pitchFamily="34" charset="0"/>
                <a:ea typeface="Calibri" panose="020F0502020204030204" pitchFamily="34" charset="0"/>
                <a:cs typeface="Arial" panose="020B0604020202020204" pitchFamily="34" charset="0"/>
              </a:rPr>
            </a:br>
            <a:br>
              <a:rPr lang="en-GB" sz="11200" b="1" kern="1400" dirty="0">
                <a:solidFill>
                  <a:schemeClr val="bg1"/>
                </a:solidFill>
                <a:latin typeface="Arial" panose="020B0604020202020204" pitchFamily="34" charset="0"/>
                <a:ea typeface="Calibri" panose="020F0502020204030204" pitchFamily="34" charset="0"/>
                <a:cs typeface="Arial" panose="020B0604020202020204" pitchFamily="34" charset="0"/>
              </a:rPr>
            </a:br>
            <a:br>
              <a:rPr lang="en-GB" b="1" kern="1400" dirty="0">
                <a:solidFill>
                  <a:srgbClr val="4F81BD"/>
                </a:solidFill>
                <a:latin typeface="Arial" panose="020B0604020202020204" pitchFamily="34" charset="0"/>
                <a:ea typeface="Calibri" panose="020F0502020204030204" pitchFamily="34" charset="0"/>
                <a:cs typeface="Arial" panose="020B0604020202020204" pitchFamily="34" charset="0"/>
              </a:rPr>
            </a:br>
            <a:endParaRPr lang="en-GB" dirty="0"/>
          </a:p>
        </p:txBody>
      </p:sp>
      <p:sp>
        <p:nvSpPr>
          <p:cNvPr id="5" name="TextBox 4">
            <a:extLst>
              <a:ext uri="{FF2B5EF4-FFF2-40B4-BE49-F238E27FC236}">
                <a16:creationId xmlns:a16="http://schemas.microsoft.com/office/drawing/2014/main" id="{5738CB8B-CA9E-E7A5-03FF-71E322540D26}"/>
              </a:ext>
            </a:extLst>
          </p:cNvPr>
          <p:cNvSpPr txBox="1"/>
          <p:nvPr/>
        </p:nvSpPr>
        <p:spPr>
          <a:xfrm>
            <a:off x="474921" y="945154"/>
            <a:ext cx="11320129" cy="532903"/>
          </a:xfrm>
          <a:prstGeom prst="rect">
            <a:avLst/>
          </a:prstGeom>
          <a:solidFill>
            <a:schemeClr val="accent2"/>
          </a:solidFill>
        </p:spPr>
        <p:txBody>
          <a:bodyPr wrap="square" rtlCol="0">
            <a:spAutoFit/>
          </a:bodyPr>
          <a:lstStyle/>
          <a:p>
            <a:pPr>
              <a:lnSpc>
                <a:spcPct val="107000"/>
              </a:lnSpc>
              <a:spcAft>
                <a:spcPts val="800"/>
              </a:spcAft>
            </a:pPr>
            <a:r>
              <a:rPr lang="en-GB" sz="2800" b="1" dirty="0">
                <a:latin typeface="Calibri" panose="020F0502020204030204" pitchFamily="34" charset="0"/>
                <a:ea typeface="Calibri" panose="020F0502020204030204" pitchFamily="34" charset="0"/>
                <a:cs typeface="Arial" panose="020B0604020202020204" pitchFamily="34" charset="0"/>
              </a:rPr>
              <a:t>New NLEs supporting TSIO in the NW and YH:</a:t>
            </a:r>
          </a:p>
        </p:txBody>
      </p:sp>
      <p:graphicFrame>
        <p:nvGraphicFramePr>
          <p:cNvPr id="2" name="Table 1">
            <a:extLst>
              <a:ext uri="{FF2B5EF4-FFF2-40B4-BE49-F238E27FC236}">
                <a16:creationId xmlns:a16="http://schemas.microsoft.com/office/drawing/2014/main" id="{7630FC25-9356-0D3A-798F-E27AC1D64FD3}"/>
              </a:ext>
            </a:extLst>
          </p:cNvPr>
          <p:cNvGraphicFramePr>
            <a:graphicFrameLocks noGrp="1"/>
          </p:cNvGraphicFramePr>
          <p:nvPr/>
        </p:nvGraphicFramePr>
        <p:xfrm>
          <a:off x="474922" y="1495271"/>
          <a:ext cx="11320128" cy="2868136"/>
        </p:xfrm>
        <a:graphic>
          <a:graphicData uri="http://schemas.openxmlformats.org/drawingml/2006/table">
            <a:tbl>
              <a:tblPr>
                <a:tableStyleId>{5C22544A-7EE6-4342-B048-85BDC9FD1C3A}</a:tableStyleId>
              </a:tblPr>
              <a:tblGrid>
                <a:gridCol w="1221613">
                  <a:extLst>
                    <a:ext uri="{9D8B030D-6E8A-4147-A177-3AD203B41FA5}">
                      <a16:colId xmlns:a16="http://schemas.microsoft.com/office/drawing/2014/main" val="355341295"/>
                    </a:ext>
                  </a:extLst>
                </a:gridCol>
                <a:gridCol w="973105">
                  <a:extLst>
                    <a:ext uri="{9D8B030D-6E8A-4147-A177-3AD203B41FA5}">
                      <a16:colId xmlns:a16="http://schemas.microsoft.com/office/drawing/2014/main" val="3160161940"/>
                    </a:ext>
                  </a:extLst>
                </a:gridCol>
                <a:gridCol w="3378711">
                  <a:extLst>
                    <a:ext uri="{9D8B030D-6E8A-4147-A177-3AD203B41FA5}">
                      <a16:colId xmlns:a16="http://schemas.microsoft.com/office/drawing/2014/main" val="2159701050"/>
                    </a:ext>
                  </a:extLst>
                </a:gridCol>
                <a:gridCol w="2887788">
                  <a:extLst>
                    <a:ext uri="{9D8B030D-6E8A-4147-A177-3AD203B41FA5}">
                      <a16:colId xmlns:a16="http://schemas.microsoft.com/office/drawing/2014/main" val="1621132220"/>
                    </a:ext>
                  </a:extLst>
                </a:gridCol>
                <a:gridCol w="2858911">
                  <a:extLst>
                    <a:ext uri="{9D8B030D-6E8A-4147-A177-3AD203B41FA5}">
                      <a16:colId xmlns:a16="http://schemas.microsoft.com/office/drawing/2014/main" val="3127231288"/>
                    </a:ext>
                  </a:extLst>
                </a:gridCol>
              </a:tblGrid>
              <a:tr h="168668">
                <a:tc>
                  <a:txBody>
                    <a:bodyPr/>
                    <a:lstStyle/>
                    <a:p>
                      <a:pPr algn="ctr" fontAlgn="b"/>
                      <a:r>
                        <a:rPr lang="en-GB" sz="1600" b="1" i="0" u="none" strike="noStrike" dirty="0">
                          <a:solidFill>
                            <a:srgbClr val="FF0000"/>
                          </a:solidFill>
                          <a:effectLst/>
                          <a:latin typeface="Calibri" panose="020F0502020204030204" pitchFamily="34" charset="0"/>
                        </a:rPr>
                        <a:t>NORTH WEST</a:t>
                      </a:r>
                    </a:p>
                  </a:txBody>
                  <a:tcPr marL="5816" marR="5816" marT="5816" marB="0" anchor="b"/>
                </a:tc>
                <a:tc>
                  <a:txBody>
                    <a:bodyPr/>
                    <a:lstStyle/>
                    <a:p>
                      <a:pPr algn="ctr" fontAlgn="b"/>
                      <a:endParaRPr lang="en-GB" sz="1000" b="1" i="0" u="none" strike="noStrike">
                        <a:solidFill>
                          <a:srgbClr val="FFFFFF"/>
                        </a:solidFill>
                        <a:effectLst/>
                        <a:latin typeface="Calibri" panose="020F0502020204030204" pitchFamily="34" charset="0"/>
                      </a:endParaRPr>
                    </a:p>
                  </a:txBody>
                  <a:tcPr marL="5816" marR="5816" marT="5816" marB="0" anchor="b"/>
                </a:tc>
                <a:tc>
                  <a:txBody>
                    <a:bodyPr/>
                    <a:lstStyle/>
                    <a:p>
                      <a:pPr algn="ctr" fontAlgn="b"/>
                      <a:endParaRPr lang="en-GB" sz="1000" b="1" i="0" u="none" strike="noStrike">
                        <a:solidFill>
                          <a:srgbClr val="FFFFFF"/>
                        </a:solidFill>
                        <a:effectLst/>
                        <a:latin typeface="Calibri" panose="020F0502020204030204" pitchFamily="34" charset="0"/>
                      </a:endParaRPr>
                    </a:p>
                  </a:txBody>
                  <a:tcPr marL="5816" marR="5816" marT="5816" marB="0" anchor="b"/>
                </a:tc>
                <a:tc>
                  <a:txBody>
                    <a:bodyPr/>
                    <a:lstStyle/>
                    <a:p>
                      <a:pPr algn="ctr" fontAlgn="b"/>
                      <a:endParaRPr lang="en-GB" sz="1000" b="1" i="0" u="none" strike="noStrike">
                        <a:solidFill>
                          <a:srgbClr val="FFFFFF"/>
                        </a:solidFill>
                        <a:effectLst/>
                        <a:latin typeface="Calibri" panose="020F0502020204030204" pitchFamily="34" charset="0"/>
                      </a:endParaRPr>
                    </a:p>
                  </a:txBody>
                  <a:tcPr marL="5816" marR="5816" marT="5816" marB="0" anchor="b"/>
                </a:tc>
                <a:tc>
                  <a:txBody>
                    <a:bodyPr/>
                    <a:lstStyle/>
                    <a:p>
                      <a:pPr algn="ctr" fontAlgn="b"/>
                      <a:endParaRPr lang="en-GB" sz="1000" b="1" i="0" u="none" strike="noStrike" dirty="0">
                        <a:solidFill>
                          <a:srgbClr val="FFFFFF"/>
                        </a:solidFill>
                        <a:effectLst/>
                        <a:latin typeface="Calibri" panose="020F0502020204030204" pitchFamily="34" charset="0"/>
                      </a:endParaRPr>
                    </a:p>
                  </a:txBody>
                  <a:tcPr marL="5816" marR="5816" marT="5816" marB="0" anchor="b"/>
                </a:tc>
                <a:extLst>
                  <a:ext uri="{0D108BD9-81ED-4DB2-BD59-A6C34878D82A}">
                    <a16:rowId xmlns:a16="http://schemas.microsoft.com/office/drawing/2014/main" val="1544480736"/>
                  </a:ext>
                </a:extLst>
              </a:tr>
              <a:tr h="168668">
                <a:tc>
                  <a:txBody>
                    <a:bodyPr/>
                    <a:lstStyle/>
                    <a:p>
                      <a:pPr algn="ctr" fontAlgn="b"/>
                      <a:r>
                        <a:rPr lang="en-GB" sz="1400" u="none" strike="noStrike" dirty="0">
                          <a:effectLst/>
                        </a:rPr>
                        <a:t>First Name</a:t>
                      </a:r>
                      <a:endParaRPr lang="en-GB" sz="1400" b="1" i="0" u="none" strike="noStrike" dirty="0">
                        <a:solidFill>
                          <a:srgbClr val="FFFFFF"/>
                        </a:solidFill>
                        <a:effectLst/>
                        <a:latin typeface="Calibri" panose="020F0502020204030204" pitchFamily="34" charset="0"/>
                      </a:endParaRPr>
                    </a:p>
                  </a:txBody>
                  <a:tcPr marL="5816" marR="5816" marT="5816" marB="0" anchor="b"/>
                </a:tc>
                <a:tc>
                  <a:txBody>
                    <a:bodyPr/>
                    <a:lstStyle/>
                    <a:p>
                      <a:pPr algn="ctr" fontAlgn="b"/>
                      <a:r>
                        <a:rPr lang="en-GB" sz="1400" u="none" strike="noStrike">
                          <a:effectLst/>
                        </a:rPr>
                        <a:t>Surname</a:t>
                      </a:r>
                      <a:endParaRPr lang="en-GB" sz="1400" b="1" i="0" u="none" strike="noStrike">
                        <a:solidFill>
                          <a:srgbClr val="FFFFFF"/>
                        </a:solidFill>
                        <a:effectLst/>
                        <a:latin typeface="Calibri" panose="020F0502020204030204" pitchFamily="34" charset="0"/>
                      </a:endParaRPr>
                    </a:p>
                  </a:txBody>
                  <a:tcPr marL="5816" marR="5816" marT="5816" marB="0" anchor="b"/>
                </a:tc>
                <a:tc>
                  <a:txBody>
                    <a:bodyPr/>
                    <a:lstStyle/>
                    <a:p>
                      <a:pPr algn="ctr" fontAlgn="b"/>
                      <a:r>
                        <a:rPr lang="en-GB" sz="1400" u="none" strike="noStrike">
                          <a:effectLst/>
                        </a:rPr>
                        <a:t>Email</a:t>
                      </a:r>
                      <a:endParaRPr lang="en-GB" sz="1400" b="1" i="0" u="none" strike="noStrike">
                        <a:solidFill>
                          <a:srgbClr val="FFFFFF"/>
                        </a:solidFill>
                        <a:effectLst/>
                        <a:latin typeface="Calibri" panose="020F0502020204030204" pitchFamily="34" charset="0"/>
                      </a:endParaRPr>
                    </a:p>
                  </a:txBody>
                  <a:tcPr marL="5816" marR="5816" marT="5816" marB="0" anchor="b"/>
                </a:tc>
                <a:tc>
                  <a:txBody>
                    <a:bodyPr/>
                    <a:lstStyle/>
                    <a:p>
                      <a:pPr algn="ctr" fontAlgn="b"/>
                      <a:r>
                        <a:rPr lang="en-GB" sz="1400" u="none" strike="noStrike">
                          <a:effectLst/>
                        </a:rPr>
                        <a:t>School</a:t>
                      </a:r>
                      <a:endParaRPr lang="en-GB" sz="1400" b="1" i="0" u="none" strike="noStrike">
                        <a:solidFill>
                          <a:srgbClr val="FFFFFF"/>
                        </a:solidFill>
                        <a:effectLst/>
                        <a:latin typeface="Calibri" panose="020F0502020204030204" pitchFamily="34" charset="0"/>
                      </a:endParaRPr>
                    </a:p>
                  </a:txBody>
                  <a:tcPr marL="5816" marR="5816" marT="5816" marB="0" anchor="b"/>
                </a:tc>
                <a:tc>
                  <a:txBody>
                    <a:bodyPr/>
                    <a:lstStyle/>
                    <a:p>
                      <a:pPr algn="ctr" fontAlgn="b"/>
                      <a:r>
                        <a:rPr lang="en-GB" sz="1400" u="none" strike="noStrike">
                          <a:effectLst/>
                        </a:rPr>
                        <a:t>Trust/Federation</a:t>
                      </a:r>
                      <a:endParaRPr lang="en-GB" sz="1400" b="1" i="0" u="none" strike="noStrike">
                        <a:solidFill>
                          <a:srgbClr val="FFFFFF"/>
                        </a:solidFill>
                        <a:effectLst/>
                        <a:latin typeface="Calibri" panose="020F0502020204030204" pitchFamily="34" charset="0"/>
                      </a:endParaRPr>
                    </a:p>
                  </a:txBody>
                  <a:tcPr marL="5816" marR="5816" marT="5816" marB="0" anchor="b"/>
                </a:tc>
                <a:extLst>
                  <a:ext uri="{0D108BD9-81ED-4DB2-BD59-A6C34878D82A}">
                    <a16:rowId xmlns:a16="http://schemas.microsoft.com/office/drawing/2014/main" val="2208497212"/>
                  </a:ext>
                </a:extLst>
              </a:tr>
              <a:tr h="168668">
                <a:tc>
                  <a:txBody>
                    <a:bodyPr/>
                    <a:lstStyle/>
                    <a:p>
                      <a:pPr algn="l" fontAlgn="b"/>
                      <a:r>
                        <a:rPr lang="en-GB" sz="1400" u="none" strike="noStrike" dirty="0">
                          <a:effectLst/>
                        </a:rPr>
                        <a:t>Des</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Bird</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a:effectLst/>
                          <a:hlinkClick r:id="rId3"/>
                        </a:rPr>
                        <a:t>dbird@workingtonacademy.org</a:t>
                      </a:r>
                      <a:r>
                        <a:rPr lang="en-GB" sz="1400" u="none" strike="noStrike" dirty="0">
                          <a:effectLst/>
                        </a:rPr>
                        <a:t> </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Workington Academy</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Cumbria Education Trust</a:t>
                      </a:r>
                      <a:endParaRPr lang="en-GB" sz="1400" b="0" i="0" u="none" strike="noStrike">
                        <a:solidFill>
                          <a:srgbClr val="000000"/>
                        </a:solidFill>
                        <a:effectLst/>
                        <a:latin typeface="Calibri" panose="020F0502020204030204" pitchFamily="34" charset="0"/>
                      </a:endParaRPr>
                    </a:p>
                  </a:txBody>
                  <a:tcPr marL="5816" marR="5816" marT="5816" marB="0" anchor="b"/>
                </a:tc>
                <a:extLst>
                  <a:ext uri="{0D108BD9-81ED-4DB2-BD59-A6C34878D82A}">
                    <a16:rowId xmlns:a16="http://schemas.microsoft.com/office/drawing/2014/main" val="1576378875"/>
                  </a:ext>
                </a:extLst>
              </a:tr>
              <a:tr h="168668">
                <a:tc>
                  <a:txBody>
                    <a:bodyPr/>
                    <a:lstStyle/>
                    <a:p>
                      <a:pPr algn="l" fontAlgn="b"/>
                      <a:r>
                        <a:rPr lang="en-GB" sz="1400" u="none" strike="noStrike">
                          <a:effectLst/>
                        </a:rPr>
                        <a:t>Lisa</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a:effectLst/>
                        </a:rPr>
                        <a:t>Fathers</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a:effectLst/>
                          <a:hlinkClick r:id="rId4"/>
                        </a:rPr>
                        <a:t>lfathers@bright-futures.co.uk</a:t>
                      </a:r>
                      <a:r>
                        <a:rPr lang="en-GB" sz="1400" u="none" strike="noStrike" dirty="0">
                          <a:effectLst/>
                        </a:rPr>
                        <a:t> </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Altrincham Grammar</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Bright Futures Educational Trust</a:t>
                      </a:r>
                      <a:endParaRPr lang="en-GB" sz="1400" b="0" i="0" u="none" strike="noStrike">
                        <a:solidFill>
                          <a:srgbClr val="000000"/>
                        </a:solidFill>
                        <a:effectLst/>
                        <a:latin typeface="Calibri" panose="020F0502020204030204" pitchFamily="34" charset="0"/>
                      </a:endParaRPr>
                    </a:p>
                  </a:txBody>
                  <a:tcPr marL="5816" marR="5816" marT="5816" marB="0" anchor="b"/>
                </a:tc>
                <a:extLst>
                  <a:ext uri="{0D108BD9-81ED-4DB2-BD59-A6C34878D82A}">
                    <a16:rowId xmlns:a16="http://schemas.microsoft.com/office/drawing/2014/main" val="3189677734"/>
                  </a:ext>
                </a:extLst>
              </a:tr>
              <a:tr h="168668">
                <a:tc>
                  <a:txBody>
                    <a:bodyPr/>
                    <a:lstStyle/>
                    <a:p>
                      <a:pPr algn="l" fontAlgn="b"/>
                      <a:r>
                        <a:rPr lang="en-GB" sz="1400" u="none" strike="noStrike" dirty="0">
                          <a:effectLst/>
                        </a:rPr>
                        <a:t>Lisa</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Finnegan</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a:effectLst/>
                          <a:hlinkClick r:id="rId5"/>
                        </a:rPr>
                        <a:t>lfinnegan@penninetrust.org</a:t>
                      </a:r>
                      <a:r>
                        <a:rPr lang="en-GB" sz="1400" u="none" strike="noStrike" dirty="0">
                          <a:effectLst/>
                        </a:rPr>
                        <a:t> </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The Pennine Trust</a:t>
                      </a:r>
                      <a:endParaRPr lang="en-GB" sz="1400" b="0" i="0" u="none" strike="noStrike">
                        <a:solidFill>
                          <a:srgbClr val="000000"/>
                        </a:solidFill>
                        <a:effectLst/>
                        <a:latin typeface="Calibri" panose="020F0502020204030204" pitchFamily="34" charset="0"/>
                      </a:endParaRPr>
                    </a:p>
                  </a:txBody>
                  <a:tcPr marL="5816" marR="5816" marT="5816" marB="0" anchor="b"/>
                </a:tc>
                <a:extLst>
                  <a:ext uri="{0D108BD9-81ED-4DB2-BD59-A6C34878D82A}">
                    <a16:rowId xmlns:a16="http://schemas.microsoft.com/office/drawing/2014/main" val="3440247254"/>
                  </a:ext>
                </a:extLst>
              </a:tr>
              <a:tr h="168668">
                <a:tc>
                  <a:txBody>
                    <a:bodyPr/>
                    <a:lstStyle/>
                    <a:p>
                      <a:pPr algn="l" fontAlgn="b"/>
                      <a:r>
                        <a:rPr lang="en-GB" sz="1400" u="none" strike="noStrike">
                          <a:effectLst/>
                        </a:rPr>
                        <a:t>Martin</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Johnson</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a:effectLst/>
                          <a:hlinkClick r:id="rId6"/>
                        </a:rPr>
                        <a:t>martin.johnson@dioceseofsalford.org.uk</a:t>
                      </a:r>
                      <a:r>
                        <a:rPr lang="en-GB" sz="1400" u="none" strike="noStrike" dirty="0">
                          <a:effectLst/>
                        </a:rPr>
                        <a:t> </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Sacred Heart RC Primary School</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5816" marR="5816" marT="5816" marB="0" anchor="b"/>
                </a:tc>
                <a:extLst>
                  <a:ext uri="{0D108BD9-81ED-4DB2-BD59-A6C34878D82A}">
                    <a16:rowId xmlns:a16="http://schemas.microsoft.com/office/drawing/2014/main" val="4056336784"/>
                  </a:ext>
                </a:extLst>
              </a:tr>
              <a:tr h="312909">
                <a:tc>
                  <a:txBody>
                    <a:bodyPr/>
                    <a:lstStyle/>
                    <a:p>
                      <a:pPr algn="l" fontAlgn="b"/>
                      <a:r>
                        <a:rPr lang="en-GB" sz="1400" u="none" strike="noStrike">
                          <a:effectLst/>
                        </a:rPr>
                        <a:t>Mylene</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McGuire</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a:effectLst/>
                          <a:hlinkClick r:id="rId7"/>
                        </a:rPr>
                        <a:t>head@stmaryslevenshulme.org.uk</a:t>
                      </a:r>
                      <a:r>
                        <a:rPr lang="en-GB" sz="1400" u="none" strike="noStrike" dirty="0">
                          <a:effectLst/>
                        </a:rPr>
                        <a:t> </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a:effectLst/>
                        </a:rPr>
                        <a:t>St Mary's RC Primary School Manchester</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The Federation of St Cuthbert's and St Mary's</a:t>
                      </a:r>
                      <a:endParaRPr lang="en-GB" sz="1400" b="0" i="0" u="none" strike="noStrike">
                        <a:solidFill>
                          <a:srgbClr val="000000"/>
                        </a:solidFill>
                        <a:effectLst/>
                        <a:latin typeface="Calibri" panose="020F0502020204030204" pitchFamily="34" charset="0"/>
                      </a:endParaRPr>
                    </a:p>
                  </a:txBody>
                  <a:tcPr marL="5816" marR="5816" marT="5816" marB="0" anchor="b"/>
                </a:tc>
                <a:extLst>
                  <a:ext uri="{0D108BD9-81ED-4DB2-BD59-A6C34878D82A}">
                    <a16:rowId xmlns:a16="http://schemas.microsoft.com/office/drawing/2014/main" val="323945382"/>
                  </a:ext>
                </a:extLst>
              </a:tr>
              <a:tr h="168668">
                <a:tc>
                  <a:txBody>
                    <a:bodyPr/>
                    <a:lstStyle/>
                    <a:p>
                      <a:pPr algn="l" fontAlgn="b"/>
                      <a:r>
                        <a:rPr lang="en-GB" sz="1400" u="none" strike="noStrike">
                          <a:effectLst/>
                        </a:rPr>
                        <a:t>Dominic</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McKeon</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a:effectLst/>
                          <a:hlinkClick r:id="rId8"/>
                        </a:rPr>
                        <a:t>dmc@little-lever.bolton.sch.uk</a:t>
                      </a:r>
                      <a:r>
                        <a:rPr lang="en-GB" sz="1400" u="none" strike="noStrike" dirty="0">
                          <a:effectLst/>
                        </a:rPr>
                        <a:t> </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a:effectLst/>
                        </a:rPr>
                        <a:t>Little Lever School</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Lever Academy Trust</a:t>
                      </a:r>
                      <a:endParaRPr lang="en-GB" sz="1400" b="0" i="0" u="none" strike="noStrike">
                        <a:solidFill>
                          <a:srgbClr val="000000"/>
                        </a:solidFill>
                        <a:effectLst/>
                        <a:latin typeface="Calibri" panose="020F0502020204030204" pitchFamily="34" charset="0"/>
                      </a:endParaRPr>
                    </a:p>
                  </a:txBody>
                  <a:tcPr marL="5816" marR="5816" marT="5816" marB="0" anchor="b"/>
                </a:tc>
                <a:extLst>
                  <a:ext uri="{0D108BD9-81ED-4DB2-BD59-A6C34878D82A}">
                    <a16:rowId xmlns:a16="http://schemas.microsoft.com/office/drawing/2014/main" val="1656343129"/>
                  </a:ext>
                </a:extLst>
              </a:tr>
              <a:tr h="168668">
                <a:tc>
                  <a:txBody>
                    <a:bodyPr/>
                    <a:lstStyle/>
                    <a:p>
                      <a:pPr algn="l" fontAlgn="b"/>
                      <a:r>
                        <a:rPr lang="en-GB" sz="1400" u="none" strike="noStrike">
                          <a:effectLst/>
                        </a:rPr>
                        <a:t>Helena</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Miller</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a:effectLst/>
                          <a:hlinkClick r:id="rId9"/>
                        </a:rPr>
                        <a:t>h.miller@st-wilfridscofe.manchester.sch.uk</a:t>
                      </a:r>
                      <a:r>
                        <a:rPr lang="en-GB" sz="1400" u="none" strike="noStrike" dirty="0">
                          <a:effectLst/>
                        </a:rPr>
                        <a:t> </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a:effectLst/>
                        </a:rPr>
                        <a:t>St. </a:t>
                      </a:r>
                      <a:r>
                        <a:rPr lang="en-GB" sz="1400" u="none" strike="noStrike" dirty="0" err="1">
                          <a:effectLst/>
                        </a:rPr>
                        <a:t>Wilfrids</a:t>
                      </a:r>
                      <a:r>
                        <a:rPr lang="en-GB" sz="1400" u="none" strike="noStrike" dirty="0">
                          <a:effectLst/>
                        </a:rPr>
                        <a:t> C Of E Primary School</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St James and Emmanuel Academy Trust</a:t>
                      </a:r>
                      <a:endParaRPr lang="en-GB" sz="1400" b="0" i="0" u="none" strike="noStrike">
                        <a:solidFill>
                          <a:srgbClr val="000000"/>
                        </a:solidFill>
                        <a:effectLst/>
                        <a:latin typeface="Calibri" panose="020F0502020204030204" pitchFamily="34" charset="0"/>
                      </a:endParaRPr>
                    </a:p>
                  </a:txBody>
                  <a:tcPr marL="5816" marR="5816" marT="5816" marB="0" anchor="b"/>
                </a:tc>
                <a:extLst>
                  <a:ext uri="{0D108BD9-81ED-4DB2-BD59-A6C34878D82A}">
                    <a16:rowId xmlns:a16="http://schemas.microsoft.com/office/drawing/2014/main" val="1463973624"/>
                  </a:ext>
                </a:extLst>
              </a:tr>
              <a:tr h="168668">
                <a:tc>
                  <a:txBody>
                    <a:bodyPr/>
                    <a:lstStyle/>
                    <a:p>
                      <a:pPr algn="l" fontAlgn="b"/>
                      <a:r>
                        <a:rPr lang="en-GB" sz="1400" u="none" strike="noStrike">
                          <a:effectLst/>
                        </a:rPr>
                        <a:t>Barbara</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Rogers</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a:effectLst/>
                          <a:hlinkClick r:id="rId10"/>
                        </a:rPr>
                        <a:t>barbara.rogers@salford.gov.uk</a:t>
                      </a:r>
                      <a:r>
                        <a:rPr lang="en-GB" sz="1400" u="none" strike="noStrike" dirty="0">
                          <a:effectLst/>
                        </a:rPr>
                        <a:t> </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St Patrick's RC High School</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endParaRPr lang="en-GB" sz="1400" b="0" i="0" u="none" strike="noStrike" dirty="0">
                        <a:solidFill>
                          <a:srgbClr val="000000"/>
                        </a:solidFill>
                        <a:effectLst/>
                        <a:latin typeface="Calibri" panose="020F0502020204030204" pitchFamily="34" charset="0"/>
                      </a:endParaRPr>
                    </a:p>
                  </a:txBody>
                  <a:tcPr marL="5816" marR="5816" marT="5816" marB="0" anchor="b"/>
                </a:tc>
                <a:extLst>
                  <a:ext uri="{0D108BD9-81ED-4DB2-BD59-A6C34878D82A}">
                    <a16:rowId xmlns:a16="http://schemas.microsoft.com/office/drawing/2014/main" val="353793282"/>
                  </a:ext>
                </a:extLst>
              </a:tr>
              <a:tr h="177881">
                <a:tc>
                  <a:txBody>
                    <a:bodyPr/>
                    <a:lstStyle/>
                    <a:p>
                      <a:pPr algn="l" fontAlgn="b"/>
                      <a:r>
                        <a:rPr lang="en-GB" sz="1400" u="none" strike="noStrike" dirty="0">
                          <a:effectLst/>
                        </a:rPr>
                        <a:t>Rebecca </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Smith</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a:effectLst/>
                          <a:hlinkClick r:id="rId11"/>
                        </a:rPr>
                        <a:t>rsm@salegrammar.co.uk</a:t>
                      </a:r>
                      <a:r>
                        <a:rPr lang="en-GB" sz="1400" u="none" strike="noStrike" dirty="0">
                          <a:effectLst/>
                        </a:rPr>
                        <a:t> </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a:effectLst/>
                        </a:rPr>
                        <a:t>Sale Grammar School</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a:effectLst/>
                        </a:rPr>
                        <a:t>Sale Grammar School (SAT)</a:t>
                      </a:r>
                      <a:endParaRPr lang="en-GB" sz="1400" b="0" i="0" u="none" strike="noStrike" dirty="0">
                        <a:solidFill>
                          <a:srgbClr val="000000"/>
                        </a:solidFill>
                        <a:effectLst/>
                        <a:latin typeface="Calibri" panose="020F0502020204030204" pitchFamily="34" charset="0"/>
                      </a:endParaRPr>
                    </a:p>
                  </a:txBody>
                  <a:tcPr marL="5816" marR="5816" marT="5816" marB="0" anchor="b"/>
                </a:tc>
                <a:extLst>
                  <a:ext uri="{0D108BD9-81ED-4DB2-BD59-A6C34878D82A}">
                    <a16:rowId xmlns:a16="http://schemas.microsoft.com/office/drawing/2014/main" val="242670680"/>
                  </a:ext>
                </a:extLst>
              </a:tr>
            </a:tbl>
          </a:graphicData>
        </a:graphic>
      </p:graphicFrame>
      <p:graphicFrame>
        <p:nvGraphicFramePr>
          <p:cNvPr id="3" name="Table 2">
            <a:extLst>
              <a:ext uri="{FF2B5EF4-FFF2-40B4-BE49-F238E27FC236}">
                <a16:creationId xmlns:a16="http://schemas.microsoft.com/office/drawing/2014/main" id="{98C87D20-6FC8-D358-9F06-464C90533684}"/>
              </a:ext>
            </a:extLst>
          </p:cNvPr>
          <p:cNvGraphicFramePr>
            <a:graphicFrameLocks noGrp="1"/>
          </p:cNvGraphicFramePr>
          <p:nvPr/>
        </p:nvGraphicFramePr>
        <p:xfrm>
          <a:off x="474922" y="4475659"/>
          <a:ext cx="11320129" cy="2246904"/>
        </p:xfrm>
        <a:graphic>
          <a:graphicData uri="http://schemas.openxmlformats.org/drawingml/2006/table">
            <a:tbl>
              <a:tblPr>
                <a:tableStyleId>{5C22544A-7EE6-4342-B048-85BDC9FD1C3A}</a:tableStyleId>
              </a:tblPr>
              <a:tblGrid>
                <a:gridCol w="1212871">
                  <a:extLst>
                    <a:ext uri="{9D8B030D-6E8A-4147-A177-3AD203B41FA5}">
                      <a16:colId xmlns:a16="http://schemas.microsoft.com/office/drawing/2014/main" val="4185969970"/>
                    </a:ext>
                  </a:extLst>
                </a:gridCol>
                <a:gridCol w="981848">
                  <a:extLst>
                    <a:ext uri="{9D8B030D-6E8A-4147-A177-3AD203B41FA5}">
                      <a16:colId xmlns:a16="http://schemas.microsoft.com/office/drawing/2014/main" val="841878425"/>
                    </a:ext>
                  </a:extLst>
                </a:gridCol>
                <a:gridCol w="3378711">
                  <a:extLst>
                    <a:ext uri="{9D8B030D-6E8A-4147-A177-3AD203B41FA5}">
                      <a16:colId xmlns:a16="http://schemas.microsoft.com/office/drawing/2014/main" val="1255222830"/>
                    </a:ext>
                  </a:extLst>
                </a:gridCol>
                <a:gridCol w="2887788">
                  <a:extLst>
                    <a:ext uri="{9D8B030D-6E8A-4147-A177-3AD203B41FA5}">
                      <a16:colId xmlns:a16="http://schemas.microsoft.com/office/drawing/2014/main" val="2481739797"/>
                    </a:ext>
                  </a:extLst>
                </a:gridCol>
                <a:gridCol w="2858911">
                  <a:extLst>
                    <a:ext uri="{9D8B030D-6E8A-4147-A177-3AD203B41FA5}">
                      <a16:colId xmlns:a16="http://schemas.microsoft.com/office/drawing/2014/main" val="3352753756"/>
                    </a:ext>
                  </a:extLst>
                </a:gridCol>
              </a:tblGrid>
              <a:tr h="168668">
                <a:tc>
                  <a:txBody>
                    <a:bodyPr/>
                    <a:lstStyle/>
                    <a:p>
                      <a:pPr algn="ctr" fontAlgn="b"/>
                      <a:r>
                        <a:rPr lang="en-GB" sz="1600" b="1" i="0" u="none" strike="noStrike" dirty="0">
                          <a:solidFill>
                            <a:srgbClr val="FF0000"/>
                          </a:solidFill>
                          <a:effectLst/>
                          <a:latin typeface="Calibri" panose="020F0502020204030204" pitchFamily="34" charset="0"/>
                        </a:rPr>
                        <a:t>Yorkshire and the Humber</a:t>
                      </a:r>
                    </a:p>
                  </a:txBody>
                  <a:tcPr marL="5816" marR="5816" marT="5816" marB="0" anchor="b"/>
                </a:tc>
                <a:tc>
                  <a:txBody>
                    <a:bodyPr/>
                    <a:lstStyle/>
                    <a:p>
                      <a:pPr algn="ctr" fontAlgn="b"/>
                      <a:endParaRPr lang="en-GB" sz="1000" b="1" i="0" u="none" strike="noStrike">
                        <a:solidFill>
                          <a:srgbClr val="FFFFFF"/>
                        </a:solidFill>
                        <a:effectLst/>
                        <a:latin typeface="Calibri" panose="020F0502020204030204" pitchFamily="34" charset="0"/>
                      </a:endParaRPr>
                    </a:p>
                  </a:txBody>
                  <a:tcPr marL="5816" marR="5816" marT="5816" marB="0" anchor="b"/>
                </a:tc>
                <a:tc>
                  <a:txBody>
                    <a:bodyPr/>
                    <a:lstStyle/>
                    <a:p>
                      <a:pPr algn="ctr" fontAlgn="b"/>
                      <a:endParaRPr lang="en-GB" sz="1000" b="1" i="0" u="none" strike="noStrike" dirty="0">
                        <a:solidFill>
                          <a:srgbClr val="FFFFFF"/>
                        </a:solidFill>
                        <a:effectLst/>
                        <a:latin typeface="Calibri" panose="020F0502020204030204" pitchFamily="34" charset="0"/>
                      </a:endParaRPr>
                    </a:p>
                  </a:txBody>
                  <a:tcPr marL="5816" marR="5816" marT="5816" marB="0" anchor="b"/>
                </a:tc>
                <a:tc>
                  <a:txBody>
                    <a:bodyPr/>
                    <a:lstStyle/>
                    <a:p>
                      <a:pPr algn="ctr" fontAlgn="b"/>
                      <a:endParaRPr lang="en-GB" sz="1000" b="1" i="0" u="none" strike="noStrike">
                        <a:solidFill>
                          <a:srgbClr val="FFFFFF"/>
                        </a:solidFill>
                        <a:effectLst/>
                        <a:latin typeface="Calibri" panose="020F0502020204030204" pitchFamily="34" charset="0"/>
                      </a:endParaRPr>
                    </a:p>
                  </a:txBody>
                  <a:tcPr marL="5816" marR="5816" marT="5816" marB="0" anchor="b"/>
                </a:tc>
                <a:tc>
                  <a:txBody>
                    <a:bodyPr/>
                    <a:lstStyle/>
                    <a:p>
                      <a:pPr algn="ctr" fontAlgn="b"/>
                      <a:endParaRPr lang="en-GB" sz="1000" b="1" i="0" u="none" strike="noStrike" dirty="0">
                        <a:solidFill>
                          <a:srgbClr val="FFFFFF"/>
                        </a:solidFill>
                        <a:effectLst/>
                        <a:latin typeface="Calibri" panose="020F0502020204030204" pitchFamily="34" charset="0"/>
                      </a:endParaRPr>
                    </a:p>
                  </a:txBody>
                  <a:tcPr marL="5816" marR="5816" marT="5816" marB="0" anchor="b"/>
                </a:tc>
                <a:extLst>
                  <a:ext uri="{0D108BD9-81ED-4DB2-BD59-A6C34878D82A}">
                    <a16:rowId xmlns:a16="http://schemas.microsoft.com/office/drawing/2014/main" val="588954612"/>
                  </a:ext>
                </a:extLst>
              </a:tr>
              <a:tr h="168668">
                <a:tc>
                  <a:txBody>
                    <a:bodyPr/>
                    <a:lstStyle/>
                    <a:p>
                      <a:pPr algn="ctr" fontAlgn="b"/>
                      <a:r>
                        <a:rPr lang="en-GB" sz="1400" u="none" strike="noStrike" dirty="0">
                          <a:effectLst/>
                        </a:rPr>
                        <a:t>First Name</a:t>
                      </a:r>
                      <a:endParaRPr lang="en-GB" sz="1400" b="1" i="0" u="none" strike="noStrike" dirty="0">
                        <a:solidFill>
                          <a:srgbClr val="FFFFFF"/>
                        </a:solidFill>
                        <a:effectLst/>
                        <a:latin typeface="Calibri" panose="020F0502020204030204" pitchFamily="34" charset="0"/>
                      </a:endParaRPr>
                    </a:p>
                  </a:txBody>
                  <a:tcPr marL="5816" marR="5816" marT="5816" marB="0" anchor="b"/>
                </a:tc>
                <a:tc>
                  <a:txBody>
                    <a:bodyPr/>
                    <a:lstStyle/>
                    <a:p>
                      <a:pPr algn="ctr" fontAlgn="b"/>
                      <a:r>
                        <a:rPr lang="en-GB" sz="1400" u="none" strike="noStrike" dirty="0">
                          <a:effectLst/>
                        </a:rPr>
                        <a:t>Surname</a:t>
                      </a:r>
                      <a:endParaRPr lang="en-GB" sz="1400" b="1" i="0" u="none" strike="noStrike" dirty="0">
                        <a:solidFill>
                          <a:srgbClr val="FFFFFF"/>
                        </a:solidFill>
                        <a:effectLst/>
                        <a:latin typeface="Calibri" panose="020F0502020204030204" pitchFamily="34" charset="0"/>
                      </a:endParaRPr>
                    </a:p>
                  </a:txBody>
                  <a:tcPr marL="5816" marR="5816" marT="5816" marB="0" anchor="b"/>
                </a:tc>
                <a:tc>
                  <a:txBody>
                    <a:bodyPr/>
                    <a:lstStyle/>
                    <a:p>
                      <a:pPr algn="ctr" fontAlgn="b"/>
                      <a:r>
                        <a:rPr lang="en-GB" sz="1400" u="none" strike="noStrike" dirty="0">
                          <a:effectLst/>
                        </a:rPr>
                        <a:t>Email</a:t>
                      </a:r>
                      <a:endParaRPr lang="en-GB" sz="1400" b="1" i="0" u="none" strike="noStrike" dirty="0">
                        <a:solidFill>
                          <a:srgbClr val="FFFFFF"/>
                        </a:solidFill>
                        <a:effectLst/>
                        <a:latin typeface="Calibri" panose="020F0502020204030204" pitchFamily="34" charset="0"/>
                      </a:endParaRPr>
                    </a:p>
                  </a:txBody>
                  <a:tcPr marL="5816" marR="5816" marT="5816" marB="0" anchor="b"/>
                </a:tc>
                <a:tc>
                  <a:txBody>
                    <a:bodyPr/>
                    <a:lstStyle/>
                    <a:p>
                      <a:pPr algn="ctr" fontAlgn="b"/>
                      <a:r>
                        <a:rPr lang="en-GB" sz="1400" u="none" strike="noStrike">
                          <a:effectLst/>
                        </a:rPr>
                        <a:t>School</a:t>
                      </a:r>
                      <a:endParaRPr lang="en-GB" sz="1400" b="1" i="0" u="none" strike="noStrike">
                        <a:solidFill>
                          <a:srgbClr val="FFFFFF"/>
                        </a:solidFill>
                        <a:effectLst/>
                        <a:latin typeface="Calibri" panose="020F0502020204030204" pitchFamily="34" charset="0"/>
                      </a:endParaRPr>
                    </a:p>
                  </a:txBody>
                  <a:tcPr marL="5816" marR="5816" marT="5816" marB="0" anchor="b"/>
                </a:tc>
                <a:tc>
                  <a:txBody>
                    <a:bodyPr/>
                    <a:lstStyle/>
                    <a:p>
                      <a:pPr algn="ctr" fontAlgn="b"/>
                      <a:r>
                        <a:rPr lang="en-GB" sz="1400" u="none" strike="noStrike">
                          <a:effectLst/>
                        </a:rPr>
                        <a:t>Trust/Federation</a:t>
                      </a:r>
                      <a:endParaRPr lang="en-GB" sz="1400" b="1" i="0" u="none" strike="noStrike">
                        <a:solidFill>
                          <a:srgbClr val="FFFFFF"/>
                        </a:solidFill>
                        <a:effectLst/>
                        <a:latin typeface="Calibri" panose="020F0502020204030204" pitchFamily="34" charset="0"/>
                      </a:endParaRPr>
                    </a:p>
                  </a:txBody>
                  <a:tcPr marL="5816" marR="5816" marT="5816" marB="0" anchor="b"/>
                </a:tc>
                <a:extLst>
                  <a:ext uri="{0D108BD9-81ED-4DB2-BD59-A6C34878D82A}">
                    <a16:rowId xmlns:a16="http://schemas.microsoft.com/office/drawing/2014/main" val="2851726449"/>
                  </a:ext>
                </a:extLst>
              </a:tr>
              <a:tr h="168668">
                <a:tc>
                  <a:txBody>
                    <a:bodyPr/>
                    <a:lstStyle/>
                    <a:p>
                      <a:pPr algn="l" fontAlgn="b"/>
                      <a:r>
                        <a:rPr lang="en-GB" sz="1400" u="none" strike="noStrike">
                          <a:effectLst/>
                        </a:rPr>
                        <a:t>Helen</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Broad</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a:effectLst/>
                          <a:hlinkClick r:id="rId12"/>
                        </a:rPr>
                        <a:t>helen.broad@astreaintake.org</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a:effectLst/>
                        </a:rPr>
                        <a:t>Intake Primary Academy</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Astrea Academy Trust</a:t>
                      </a:r>
                      <a:endParaRPr lang="en-GB" sz="1400" b="0" i="0" u="none" strike="noStrike">
                        <a:solidFill>
                          <a:srgbClr val="000000"/>
                        </a:solidFill>
                        <a:effectLst/>
                        <a:latin typeface="Calibri" panose="020F0502020204030204" pitchFamily="34" charset="0"/>
                      </a:endParaRPr>
                    </a:p>
                  </a:txBody>
                  <a:tcPr marL="5816" marR="5816" marT="5816" marB="0" anchor="b"/>
                </a:tc>
                <a:extLst>
                  <a:ext uri="{0D108BD9-81ED-4DB2-BD59-A6C34878D82A}">
                    <a16:rowId xmlns:a16="http://schemas.microsoft.com/office/drawing/2014/main" val="2492019508"/>
                  </a:ext>
                </a:extLst>
              </a:tr>
              <a:tr h="168668">
                <a:tc>
                  <a:txBody>
                    <a:bodyPr/>
                    <a:lstStyle/>
                    <a:p>
                      <a:pPr algn="l" fontAlgn="b"/>
                      <a:r>
                        <a:rPr lang="en-GB" sz="1400" u="none" strike="noStrike">
                          <a:effectLst/>
                        </a:rPr>
                        <a:t>Emily</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Clark</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a:effectLst/>
                          <a:hlinkClick r:id="rId13"/>
                        </a:rPr>
                        <a:t>principal@victoria.doncaster.sch.uk</a:t>
                      </a:r>
                      <a:r>
                        <a:rPr lang="en-GB" sz="1400" u="none" strike="noStrike" dirty="0">
                          <a:effectLst/>
                        </a:rPr>
                        <a:t> </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err="1">
                          <a:effectLst/>
                        </a:rPr>
                        <a:t>Edlington</a:t>
                      </a:r>
                      <a:r>
                        <a:rPr lang="en-GB" sz="1400" u="none" strike="noStrike" dirty="0">
                          <a:effectLst/>
                        </a:rPr>
                        <a:t> Victoria Academy</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Exceed Learning Partnership</a:t>
                      </a:r>
                      <a:endParaRPr lang="en-GB" sz="1400" b="0" i="0" u="none" strike="noStrike">
                        <a:solidFill>
                          <a:srgbClr val="000000"/>
                        </a:solidFill>
                        <a:effectLst/>
                        <a:latin typeface="Calibri" panose="020F0502020204030204" pitchFamily="34" charset="0"/>
                      </a:endParaRPr>
                    </a:p>
                  </a:txBody>
                  <a:tcPr marL="5816" marR="5816" marT="5816" marB="0" anchor="b"/>
                </a:tc>
                <a:extLst>
                  <a:ext uri="{0D108BD9-81ED-4DB2-BD59-A6C34878D82A}">
                    <a16:rowId xmlns:a16="http://schemas.microsoft.com/office/drawing/2014/main" val="332973826"/>
                  </a:ext>
                </a:extLst>
              </a:tr>
              <a:tr h="168668">
                <a:tc>
                  <a:txBody>
                    <a:bodyPr/>
                    <a:lstStyle/>
                    <a:p>
                      <a:pPr algn="l" fontAlgn="b"/>
                      <a:r>
                        <a:rPr lang="en-GB" sz="1400" u="none" strike="noStrike">
                          <a:effectLst/>
                        </a:rPr>
                        <a:t>Elaine</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Silson</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a:effectLst/>
                          <a:hlinkClick r:id="rId14"/>
                        </a:rPr>
                        <a:t>silsone@allertonhigh.org.uk</a:t>
                      </a:r>
                      <a:r>
                        <a:rPr lang="en-GB" sz="1400" u="none" strike="noStrike" dirty="0">
                          <a:effectLst/>
                        </a:rPr>
                        <a:t> </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Allerton High School</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endParaRPr lang="en-GB" sz="1400" b="0" i="0" u="none" strike="noStrike" dirty="0">
                        <a:solidFill>
                          <a:srgbClr val="000000"/>
                        </a:solidFill>
                        <a:effectLst/>
                        <a:latin typeface="Calibri" panose="020F0502020204030204" pitchFamily="34" charset="0"/>
                      </a:endParaRPr>
                    </a:p>
                  </a:txBody>
                  <a:tcPr marL="5816" marR="5816" marT="5816" marB="0" anchor="b"/>
                </a:tc>
                <a:extLst>
                  <a:ext uri="{0D108BD9-81ED-4DB2-BD59-A6C34878D82A}">
                    <a16:rowId xmlns:a16="http://schemas.microsoft.com/office/drawing/2014/main" val="321381469"/>
                  </a:ext>
                </a:extLst>
              </a:tr>
              <a:tr h="168668">
                <a:tc>
                  <a:txBody>
                    <a:bodyPr/>
                    <a:lstStyle/>
                    <a:p>
                      <a:pPr algn="l" fontAlgn="b"/>
                      <a:r>
                        <a:rPr lang="en-GB" sz="1400" u="none" strike="noStrike">
                          <a:effectLst/>
                        </a:rPr>
                        <a:t>June</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Turner</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a:effectLst/>
                          <a:hlinkClick r:id="rId15"/>
                        </a:rPr>
                        <a:t>june.turner@stf.beecroft.leeds.sch.uk</a:t>
                      </a:r>
                      <a:r>
                        <a:rPr lang="en-GB" sz="1400" u="none" strike="noStrike" dirty="0">
                          <a:effectLst/>
                        </a:rPr>
                        <a:t> </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a:effectLst/>
                        </a:rPr>
                        <a:t>Beecroft Primary School</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endParaRPr lang="en-GB" sz="1400" b="0" i="0" u="none" strike="noStrike" dirty="0">
                        <a:solidFill>
                          <a:srgbClr val="000000"/>
                        </a:solidFill>
                        <a:effectLst/>
                        <a:latin typeface="Calibri" panose="020F0502020204030204" pitchFamily="34" charset="0"/>
                      </a:endParaRPr>
                    </a:p>
                  </a:txBody>
                  <a:tcPr marL="5816" marR="5816" marT="5816" marB="0" anchor="b"/>
                </a:tc>
                <a:extLst>
                  <a:ext uri="{0D108BD9-81ED-4DB2-BD59-A6C34878D82A}">
                    <a16:rowId xmlns:a16="http://schemas.microsoft.com/office/drawing/2014/main" val="2568658079"/>
                  </a:ext>
                </a:extLst>
              </a:tr>
              <a:tr h="168668">
                <a:tc>
                  <a:txBody>
                    <a:bodyPr/>
                    <a:lstStyle/>
                    <a:p>
                      <a:pPr algn="l" fontAlgn="b"/>
                      <a:r>
                        <a:rPr lang="en-GB" sz="1400" u="none" strike="noStrike" dirty="0">
                          <a:effectLst/>
                        </a:rPr>
                        <a:t>Chris</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rPr>
                        <a:t>Stewart</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a:effectLst/>
                          <a:hlinkClick r:id="rId16"/>
                        </a:rPr>
                        <a:t>headteacher@hallam.sheffield.sch.uk</a:t>
                      </a:r>
                      <a:endParaRPr lang="en-GB" sz="1400" b="0" i="0" u="none" strike="noStrike">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a:effectLst/>
                        </a:rPr>
                        <a:t>Hallam Primary School</a:t>
                      </a:r>
                      <a:endParaRPr lang="en-GB" sz="1400" b="0" i="0" u="none" strike="noStrike" dirty="0">
                        <a:solidFill>
                          <a:srgbClr val="000000"/>
                        </a:solidFill>
                        <a:effectLst/>
                        <a:latin typeface="Calibri" panose="020F0502020204030204" pitchFamily="34" charset="0"/>
                      </a:endParaRPr>
                    </a:p>
                  </a:txBody>
                  <a:tcPr marL="5816" marR="5816" marT="5816" marB="0" anchor="b"/>
                </a:tc>
                <a:tc>
                  <a:txBody>
                    <a:bodyPr/>
                    <a:lstStyle/>
                    <a:p>
                      <a:pPr algn="l" fontAlgn="b"/>
                      <a:r>
                        <a:rPr lang="en-GB" sz="1400" u="none" strike="noStrike" dirty="0" err="1">
                          <a:effectLst/>
                        </a:rPr>
                        <a:t>Tapton</a:t>
                      </a:r>
                      <a:r>
                        <a:rPr lang="en-GB" sz="1400" u="none" strike="noStrike" dirty="0">
                          <a:effectLst/>
                        </a:rPr>
                        <a:t> school academy Trust</a:t>
                      </a:r>
                      <a:endParaRPr lang="en-GB" sz="1400" b="0" i="0" u="none" strike="noStrike" dirty="0">
                        <a:solidFill>
                          <a:srgbClr val="000000"/>
                        </a:solidFill>
                        <a:effectLst/>
                        <a:latin typeface="Calibri" panose="020F0502020204030204" pitchFamily="34" charset="0"/>
                      </a:endParaRPr>
                    </a:p>
                  </a:txBody>
                  <a:tcPr marL="5816" marR="5816" marT="5816" marB="0" anchor="b"/>
                </a:tc>
                <a:extLst>
                  <a:ext uri="{0D108BD9-81ED-4DB2-BD59-A6C34878D82A}">
                    <a16:rowId xmlns:a16="http://schemas.microsoft.com/office/drawing/2014/main" val="3625871388"/>
                  </a:ext>
                </a:extLst>
              </a:tr>
              <a:tr h="168668">
                <a:tc>
                  <a:txBody>
                    <a:bodyPr/>
                    <a:lstStyle/>
                    <a:p>
                      <a:pPr algn="l" fontAlgn="b"/>
                      <a:r>
                        <a:rPr lang="en-GB" sz="1400" b="0" i="0" u="none" strike="noStrike" dirty="0">
                          <a:solidFill>
                            <a:srgbClr val="000000"/>
                          </a:solidFill>
                          <a:effectLst/>
                          <a:latin typeface="Calibri" panose="020F0502020204030204" pitchFamily="34" charset="0"/>
                        </a:rPr>
                        <a:t>Adam</a:t>
                      </a:r>
                    </a:p>
                  </a:txBody>
                  <a:tcPr marL="5816" marR="5816" marT="5816" marB="0" anchor="b"/>
                </a:tc>
                <a:tc>
                  <a:txBody>
                    <a:bodyPr/>
                    <a:lstStyle/>
                    <a:p>
                      <a:pPr algn="l" fontAlgn="b"/>
                      <a:r>
                        <a:rPr lang="en-GB" sz="1400" b="0" i="0" u="none" strike="noStrike" dirty="0">
                          <a:solidFill>
                            <a:srgbClr val="000000"/>
                          </a:solidFill>
                          <a:effectLst/>
                          <a:latin typeface="Calibri" panose="020F0502020204030204" pitchFamily="34" charset="0"/>
                        </a:rPr>
                        <a:t>Ryder</a:t>
                      </a:r>
                    </a:p>
                  </a:txBody>
                  <a:tcPr marL="5816" marR="5816" marT="5816" marB="0" anchor="b"/>
                </a:tc>
                <a:tc>
                  <a:txBody>
                    <a:bodyPr/>
                    <a:lstStyle/>
                    <a:p>
                      <a:pPr algn="l" fontAlgn="b"/>
                      <a:r>
                        <a:rPr lang="en-GB" sz="1400" b="0" i="0" u="none" strike="noStrike" dirty="0">
                          <a:solidFill>
                            <a:srgbClr val="000000"/>
                          </a:solidFill>
                          <a:effectLst/>
                          <a:latin typeface="Calibri" panose="020F0502020204030204" pitchFamily="34" charset="0"/>
                          <a:hlinkClick r:id="rId17"/>
                        </a:rPr>
                        <a:t>adam.ryder@morley.leeds.sch.uk</a:t>
                      </a:r>
                      <a:r>
                        <a:rPr lang="en-GB" sz="1400" b="0" i="0" u="none" strike="noStrike" dirty="0">
                          <a:solidFill>
                            <a:srgbClr val="000000"/>
                          </a:solidFill>
                          <a:effectLst/>
                          <a:latin typeface="Calibri" panose="020F0502020204030204" pitchFamily="34" charset="0"/>
                        </a:rPr>
                        <a:t> </a:t>
                      </a:r>
                    </a:p>
                  </a:txBody>
                  <a:tcPr marL="5816" marR="5816" marT="5816" marB="0" anchor="b"/>
                </a:tc>
                <a:tc>
                  <a:txBody>
                    <a:bodyPr/>
                    <a:lstStyle/>
                    <a:p>
                      <a:pPr algn="l" fontAlgn="b"/>
                      <a:r>
                        <a:rPr lang="en-GB" sz="1400" b="0" i="0" u="none" strike="noStrike" dirty="0">
                          <a:solidFill>
                            <a:srgbClr val="000000"/>
                          </a:solidFill>
                          <a:effectLst/>
                          <a:latin typeface="Calibri" panose="020F0502020204030204" pitchFamily="34" charset="0"/>
                        </a:rPr>
                        <a:t>The Morley Academy</a:t>
                      </a:r>
                    </a:p>
                  </a:txBody>
                  <a:tcPr marL="5816" marR="5816" marT="5816" marB="0" anchor="b"/>
                </a:tc>
                <a:tc>
                  <a:txBody>
                    <a:bodyPr/>
                    <a:lstStyle/>
                    <a:p>
                      <a:pPr algn="l" fontAlgn="b"/>
                      <a:r>
                        <a:rPr lang="en-GB" sz="1400" b="0" i="0" u="none" strike="noStrike" dirty="0">
                          <a:solidFill>
                            <a:srgbClr val="000000"/>
                          </a:solidFill>
                          <a:effectLst/>
                          <a:latin typeface="Calibri" panose="020F0502020204030204" pitchFamily="34" charset="0"/>
                        </a:rPr>
                        <a:t>Gorse Academies Trust</a:t>
                      </a:r>
                    </a:p>
                  </a:txBody>
                  <a:tcPr marL="5816" marR="5816" marT="5816" marB="0" anchor="b"/>
                </a:tc>
                <a:extLst>
                  <a:ext uri="{0D108BD9-81ED-4DB2-BD59-A6C34878D82A}">
                    <a16:rowId xmlns:a16="http://schemas.microsoft.com/office/drawing/2014/main" val="1935338692"/>
                  </a:ext>
                </a:extLst>
              </a:tr>
              <a:tr h="168668">
                <a:tc>
                  <a:txBody>
                    <a:bodyPr/>
                    <a:lstStyle/>
                    <a:p>
                      <a:pPr algn="l" fontAlgn="b"/>
                      <a:r>
                        <a:rPr lang="en-GB" sz="1400" b="0" i="0" u="none" strike="noStrike" dirty="0">
                          <a:solidFill>
                            <a:srgbClr val="000000"/>
                          </a:solidFill>
                          <a:effectLst/>
                          <a:latin typeface="Calibri" panose="020F0502020204030204" pitchFamily="34" charset="0"/>
                        </a:rPr>
                        <a:t>Marc</a:t>
                      </a:r>
                    </a:p>
                  </a:txBody>
                  <a:tcPr marL="5816" marR="5816" marT="5816" marB="0" anchor="b"/>
                </a:tc>
                <a:tc>
                  <a:txBody>
                    <a:bodyPr/>
                    <a:lstStyle/>
                    <a:p>
                      <a:pPr algn="l" fontAlgn="b"/>
                      <a:r>
                        <a:rPr lang="en-GB" sz="1400" b="0" i="0" u="none" strike="noStrike" dirty="0">
                          <a:solidFill>
                            <a:srgbClr val="000000"/>
                          </a:solidFill>
                          <a:effectLst/>
                          <a:latin typeface="Calibri" panose="020F0502020204030204" pitchFamily="34" charset="0"/>
                        </a:rPr>
                        <a:t>Cooper</a:t>
                      </a:r>
                    </a:p>
                  </a:txBody>
                  <a:tcPr marL="5816" marR="5816" marT="5816" marB="0" anchor="b"/>
                </a:tc>
                <a:tc>
                  <a:txBody>
                    <a:bodyPr/>
                    <a:lstStyle/>
                    <a:p>
                      <a:pPr algn="l" fontAlgn="b"/>
                      <a:r>
                        <a:rPr lang="en-GB" sz="1400" b="0" i="0" u="none" strike="noStrike" dirty="0">
                          <a:solidFill>
                            <a:srgbClr val="000000"/>
                          </a:solidFill>
                          <a:effectLst/>
                          <a:latin typeface="Calibri" panose="020F0502020204030204" pitchFamily="34" charset="0"/>
                          <a:hlinkClick r:id="rId18"/>
                        </a:rPr>
                        <a:t>mcooper@smchull.org</a:t>
                      </a:r>
                      <a:r>
                        <a:rPr lang="en-GB" sz="1400" b="0" i="0" u="none" strike="noStrike" dirty="0">
                          <a:solidFill>
                            <a:srgbClr val="000000"/>
                          </a:solidFill>
                          <a:effectLst/>
                          <a:latin typeface="Calibri" panose="020F0502020204030204" pitchFamily="34" charset="0"/>
                        </a:rPr>
                        <a:t> </a:t>
                      </a:r>
                    </a:p>
                  </a:txBody>
                  <a:tcPr marL="5816" marR="5816" marT="5816" marB="0" anchor="b"/>
                </a:tc>
                <a:tc>
                  <a:txBody>
                    <a:bodyPr/>
                    <a:lstStyle/>
                    <a:p>
                      <a:pPr algn="l" fontAlgn="b"/>
                      <a:r>
                        <a:rPr lang="en-GB" sz="1400" b="0" i="0" u="none" strike="noStrike" dirty="0">
                          <a:solidFill>
                            <a:srgbClr val="000000"/>
                          </a:solidFill>
                          <a:effectLst/>
                          <a:latin typeface="Calibri" panose="020F0502020204030204" pitchFamily="34" charset="0"/>
                        </a:rPr>
                        <a:t>St Mary’s College Hull</a:t>
                      </a:r>
                    </a:p>
                  </a:txBody>
                  <a:tcPr marL="5816" marR="5816" marT="5816" marB="0" anchor="b"/>
                </a:tc>
                <a:tc>
                  <a:txBody>
                    <a:bodyPr/>
                    <a:lstStyle/>
                    <a:p>
                      <a:pPr algn="l" fontAlgn="b"/>
                      <a:r>
                        <a:rPr lang="en-GB" sz="1400" b="0" i="0" u="none" strike="noStrike" dirty="0">
                          <a:solidFill>
                            <a:srgbClr val="000000"/>
                          </a:solidFill>
                          <a:effectLst/>
                          <a:latin typeface="Calibri" panose="020F0502020204030204" pitchFamily="34" charset="0"/>
                        </a:rPr>
                        <a:t>St Cuthberts RC Academy Trust</a:t>
                      </a:r>
                    </a:p>
                  </a:txBody>
                  <a:tcPr marL="5816" marR="5816" marT="5816" marB="0" anchor="b"/>
                </a:tc>
                <a:extLst>
                  <a:ext uri="{0D108BD9-81ED-4DB2-BD59-A6C34878D82A}">
                    <a16:rowId xmlns:a16="http://schemas.microsoft.com/office/drawing/2014/main" val="2999227434"/>
                  </a:ext>
                </a:extLst>
              </a:tr>
            </a:tbl>
          </a:graphicData>
        </a:graphic>
      </p:graphicFrame>
    </p:spTree>
    <p:extLst>
      <p:ext uri="{BB962C8B-B14F-4D97-AF65-F5344CB8AC3E}">
        <p14:creationId xmlns:p14="http://schemas.microsoft.com/office/powerpoint/2010/main" val="1177935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0D00-3C52-169F-DB19-6913FDDC3609}"/>
              </a:ext>
            </a:extLst>
          </p:cNvPr>
          <p:cNvSpPr txBox="1">
            <a:spLocks/>
          </p:cNvSpPr>
          <p:nvPr/>
        </p:nvSpPr>
        <p:spPr>
          <a:xfrm>
            <a:off x="1149096" y="210445"/>
            <a:ext cx="9912481" cy="3882162"/>
          </a:xfrm>
          <a:prstGeom prst="rect">
            <a:avLst/>
          </a:prstGeom>
        </p:spPr>
        <p:txBody>
          <a:bodyPr vert="horz" lIns="91440" tIns="45720" rIns="91440" bIns="45720" rtlCol="0" anchor="t" anchorCtr="0">
            <a:normAutofit fontScale="67500" lnSpcReduction="20000"/>
          </a:bodyPr>
          <a:lstStyle>
            <a:lvl1pPr algn="l" defTabSz="914400" rtl="0" eaLnBrk="1" latinLnBrk="0" hangingPunct="1">
              <a:lnSpc>
                <a:spcPct val="90000"/>
              </a:lnSpc>
              <a:spcBef>
                <a:spcPct val="0"/>
              </a:spcBef>
              <a:buNone/>
              <a:defRPr sz="4000" b="1" kern="1200">
                <a:solidFill>
                  <a:schemeClr val="accent2"/>
                </a:solidFill>
                <a:latin typeface="Georgia" panose="02040502050405020303" pitchFamily="18" charset="0"/>
                <a:ea typeface="Tahoma" panose="020B0604030504040204" pitchFamily="34" charset="0"/>
                <a:cs typeface="Tahoma" panose="020B0604030504040204" pitchFamily="34" charset="0"/>
              </a:defRPr>
            </a:lvl1pPr>
          </a:lstStyle>
          <a:p>
            <a:pPr algn="ctr">
              <a:lnSpc>
                <a:spcPct val="107000"/>
              </a:lnSpc>
              <a:spcAft>
                <a:spcPts val="800"/>
              </a:spcAft>
            </a:pPr>
            <a:br>
              <a:rPr lang="en-GB" sz="1800" dirty="0">
                <a:latin typeface="Arial" panose="020B0604020202020204" pitchFamily="34" charset="0"/>
                <a:ea typeface="Calibri" panose="020F0502020204030204" pitchFamily="34" charset="0"/>
                <a:cs typeface="Arial" panose="020B0604020202020204" pitchFamily="34" charset="0"/>
              </a:rPr>
            </a:br>
            <a:br>
              <a:rPr lang="en-GB" sz="1800" dirty="0">
                <a:latin typeface="Arial" panose="020B0604020202020204" pitchFamily="34" charset="0"/>
                <a:ea typeface="Calibri" panose="020F0502020204030204" pitchFamily="34" charset="0"/>
                <a:cs typeface="Arial" panose="020B0604020202020204" pitchFamily="34" charset="0"/>
              </a:rPr>
            </a:br>
            <a:br>
              <a:rPr lang="en-GB" sz="1800" dirty="0">
                <a:latin typeface="Arial" panose="020B0604020202020204" pitchFamily="34" charset="0"/>
                <a:ea typeface="Calibri" panose="020F0502020204030204" pitchFamily="34" charset="0"/>
                <a:cs typeface="Arial" panose="020B0604020202020204" pitchFamily="34" charset="0"/>
              </a:rPr>
            </a:br>
            <a:br>
              <a:rPr lang="en-GB" sz="1800" dirty="0">
                <a:latin typeface="Arial" panose="020B0604020202020204" pitchFamily="34" charset="0"/>
                <a:ea typeface="Calibri" panose="020F0502020204030204" pitchFamily="34" charset="0"/>
                <a:cs typeface="Arial" panose="020B0604020202020204" pitchFamily="34" charset="0"/>
              </a:rPr>
            </a:br>
            <a:endParaRPr lang="en-GB" sz="1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20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The essential role of commissioned, strong system leaders</a:t>
            </a:r>
            <a:br>
              <a:rPr lang="en-GB" sz="18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br>
            <a:br>
              <a:rPr lang="en-GB" sz="2000" i="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br>
            <a:r>
              <a:rPr lang="en-GB" sz="2000" b="0" i="1" dirty="0">
                <a:solidFill>
                  <a:schemeClr val="bg2">
                    <a:lumMod val="50000"/>
                  </a:schemeClr>
                </a:solidFill>
                <a:latin typeface="Tahoma" panose="020B0604030504040204" pitchFamily="34" charset="0"/>
              </a:rPr>
              <a:t>‘The role of system leaders in delivering the TSI offer is so important – your leadership and expertise will provide the foundations for sustained and strengthened school improvement in our most vulnerable schools and trusts, including recovery from the impact of the pandemic, and the longer-term capacity to deliver continuing improvement. </a:t>
            </a:r>
            <a:br>
              <a:rPr lang="en-GB" sz="2000" b="0" i="1" dirty="0">
                <a:solidFill>
                  <a:schemeClr val="bg2">
                    <a:lumMod val="50000"/>
                  </a:schemeClr>
                </a:solidFill>
                <a:latin typeface="Tahoma" panose="020B0604030504040204" pitchFamily="34" charset="0"/>
              </a:rPr>
            </a:br>
            <a:br>
              <a:rPr lang="en-GB" sz="2000" b="0" i="1" dirty="0">
                <a:solidFill>
                  <a:schemeClr val="bg2">
                    <a:lumMod val="50000"/>
                  </a:schemeClr>
                </a:solidFill>
                <a:latin typeface="Tahoma" panose="020B0604030504040204" pitchFamily="34" charset="0"/>
              </a:rPr>
            </a:br>
            <a:r>
              <a:rPr lang="en-GB" sz="2000" b="0" i="1" dirty="0">
                <a:solidFill>
                  <a:schemeClr val="bg2">
                    <a:lumMod val="50000"/>
                  </a:schemeClr>
                </a:solidFill>
                <a:latin typeface="Tahoma" panose="020B0604030504040204" pitchFamily="34" charset="0"/>
              </a:rPr>
              <a:t>The TSI offer is a core aspect of a sector-led school improvement strategy and the Department for Education’s (DfE) work with schools and trusts through our regional teams. I want to thank you personally for giving your time and expertise to make a fundamental difference for schools and trusts, and ultimately for children and their educational experience and attainment.’</a:t>
            </a:r>
            <a:br>
              <a:rPr lang="en-GB" sz="2000" b="0" i="1" dirty="0">
                <a:solidFill>
                  <a:schemeClr val="bg2">
                    <a:lumMod val="50000"/>
                  </a:schemeClr>
                </a:solidFill>
                <a:latin typeface="Tahoma" panose="020B0604030504040204" pitchFamily="34" charset="0"/>
              </a:rPr>
            </a:br>
            <a:r>
              <a:rPr lang="en-GB" sz="2700" i="1" dirty="0">
                <a:latin typeface="Arial" panose="020B0604020202020204" pitchFamily="34" charset="0"/>
                <a:ea typeface="Calibri" panose="020F0502020204030204" pitchFamily="34" charset="0"/>
                <a:cs typeface="Arial" panose="020B0604020202020204" pitchFamily="34" charset="0"/>
              </a:rPr>
              <a:t> </a:t>
            </a:r>
            <a:br>
              <a:rPr lang="en-GB" sz="2700" i="1" dirty="0">
                <a:latin typeface="Calibri" panose="020F0502020204030204" pitchFamily="34" charset="0"/>
                <a:ea typeface="Calibri" panose="020F0502020204030204" pitchFamily="34" charset="0"/>
                <a:cs typeface="Arial" panose="020B0604020202020204" pitchFamily="34" charset="0"/>
              </a:rPr>
            </a:br>
            <a:r>
              <a:rPr lang="en-GB" sz="2000" dirty="0">
                <a:hlinkClick r:id="rId3">
                  <a:extLst>
                    <a:ext uri="{A12FA001-AC4F-418D-AE19-62706E023703}">
                      <ahyp:hlinkClr xmlns:ahyp="http://schemas.microsoft.com/office/drawing/2018/hyperlinkcolor" val="tx"/>
                    </a:ext>
                  </a:extLst>
                </a:hlinkClick>
              </a:rPr>
              <a:t>Trust and school improvement offer - GOV.UK (www.gov.uk)</a:t>
            </a:r>
            <a:endParaRPr lang="en-GB" sz="2000" dirty="0"/>
          </a:p>
          <a:p>
            <a:pPr algn="ctr">
              <a:lnSpc>
                <a:spcPct val="107000"/>
              </a:lnSpc>
              <a:spcAft>
                <a:spcPts val="800"/>
              </a:spcAft>
            </a:pPr>
            <a:r>
              <a:rPr lang="en-GB" sz="2400" dirty="0">
                <a:latin typeface="Calibri" panose="020F0502020204030204" pitchFamily="34" charset="0"/>
                <a:ea typeface="Times New Roman" panose="02020603050405020304" pitchFamily="18" charset="0"/>
              </a:rPr>
              <a:t>September 2023</a:t>
            </a:r>
            <a:br>
              <a:rPr lang="en-GB" sz="2400" dirty="0">
                <a:latin typeface="Calibri" panose="020F0502020204030204" pitchFamily="34" charset="0"/>
                <a:ea typeface="Times New Roman" panose="02020603050405020304" pitchFamily="18" charset="0"/>
              </a:rPr>
            </a:br>
            <a:endParaRPr lang="en-GB" sz="2000" i="1" dirty="0"/>
          </a:p>
        </p:txBody>
      </p:sp>
      <p:pic>
        <p:nvPicPr>
          <p:cNvPr id="3" name="Content Placeholder 3" descr="Handshake">
            <a:extLst>
              <a:ext uri="{FF2B5EF4-FFF2-40B4-BE49-F238E27FC236}">
                <a16:creationId xmlns:a16="http://schemas.microsoft.com/office/drawing/2014/main" id="{98A2535A-0E5B-F735-5900-E8FCF237D935}"/>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92860" y="0"/>
            <a:ext cx="1379712" cy="1379712"/>
          </a:xfrm>
          <a:prstGeom prst="rect">
            <a:avLst/>
          </a:prstGeom>
        </p:spPr>
      </p:pic>
      <p:pic>
        <p:nvPicPr>
          <p:cNvPr id="4" name="Picture 3">
            <a:extLst>
              <a:ext uri="{FF2B5EF4-FFF2-40B4-BE49-F238E27FC236}">
                <a16:creationId xmlns:a16="http://schemas.microsoft.com/office/drawing/2014/main" id="{D380947D-C02F-42C5-B325-E02D59AC899E}"/>
              </a:ext>
            </a:extLst>
          </p:cNvPr>
          <p:cNvPicPr>
            <a:picLocks noChangeAspect="1"/>
          </p:cNvPicPr>
          <p:nvPr/>
        </p:nvPicPr>
        <p:blipFill>
          <a:blip r:embed="rId6"/>
          <a:stretch>
            <a:fillRect/>
          </a:stretch>
        </p:blipFill>
        <p:spPr>
          <a:xfrm>
            <a:off x="1428148" y="3874686"/>
            <a:ext cx="9744075" cy="2428875"/>
          </a:xfrm>
          <a:prstGeom prst="rect">
            <a:avLst/>
          </a:prstGeom>
        </p:spPr>
      </p:pic>
    </p:spTree>
    <p:extLst>
      <p:ext uri="{BB962C8B-B14F-4D97-AF65-F5344CB8AC3E}">
        <p14:creationId xmlns:p14="http://schemas.microsoft.com/office/powerpoint/2010/main" val="2617776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CFA82D-852D-AC6B-7D52-6BFACE3BC9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11836" y="1521495"/>
            <a:ext cx="9541239" cy="5239062"/>
          </a:xfrm>
          <a:prstGeom prst="rect">
            <a:avLst/>
          </a:prstGeom>
        </p:spPr>
      </p:pic>
      <p:sp>
        <p:nvSpPr>
          <p:cNvPr id="4" name="Title 1">
            <a:extLst>
              <a:ext uri="{FF2B5EF4-FFF2-40B4-BE49-F238E27FC236}">
                <a16:creationId xmlns:a16="http://schemas.microsoft.com/office/drawing/2014/main" id="{1AD556D1-776C-A083-822D-0D31D049EEC8}"/>
              </a:ext>
            </a:extLst>
          </p:cNvPr>
          <p:cNvSpPr txBox="1">
            <a:spLocks/>
          </p:cNvSpPr>
          <p:nvPr/>
        </p:nvSpPr>
        <p:spPr>
          <a:xfrm>
            <a:off x="474921" y="210191"/>
            <a:ext cx="11320129" cy="772442"/>
          </a:xfrm>
          <a:prstGeom prst="rect">
            <a:avLst/>
          </a:prstGeom>
          <a:solidFill>
            <a:srgbClr val="002060"/>
          </a:solidFill>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kern="1400" dirty="0">
                <a:solidFill>
                  <a:srgbClr val="4F81BD"/>
                </a:solidFill>
                <a:latin typeface="Arial" panose="020B0604020202020204" pitchFamily="34" charset="0"/>
                <a:ea typeface="Calibri" panose="020F0502020204030204" pitchFamily="34" charset="0"/>
                <a:cs typeface="Arial" panose="020B0604020202020204" pitchFamily="34" charset="0"/>
              </a:rPr>
            </a:br>
            <a:br>
              <a:rPr lang="en-GB" b="1" kern="1400" dirty="0">
                <a:solidFill>
                  <a:srgbClr val="4F81BD"/>
                </a:solidFill>
                <a:latin typeface="Arial" panose="020B0604020202020204" pitchFamily="34" charset="0"/>
                <a:ea typeface="Calibri" panose="020F0502020204030204" pitchFamily="34" charset="0"/>
                <a:cs typeface="Arial" panose="020B0604020202020204" pitchFamily="34" charset="0"/>
              </a:rPr>
            </a:br>
            <a:r>
              <a:rPr lang="en-GB" sz="11200" b="1" kern="1400" dirty="0">
                <a:solidFill>
                  <a:schemeClr val="bg1"/>
                </a:solidFill>
                <a:latin typeface="Arial" panose="020B0604020202020204" pitchFamily="34" charset="0"/>
                <a:ea typeface="Calibri" panose="020F0502020204030204" pitchFamily="34" charset="0"/>
                <a:cs typeface="Arial" panose="020B0604020202020204" pitchFamily="34" charset="0"/>
              </a:rPr>
              <a:t>For Information</a:t>
            </a:r>
            <a:br>
              <a:rPr lang="en-GB" sz="11200" b="1" kern="1400" dirty="0">
                <a:solidFill>
                  <a:srgbClr val="4F81BD"/>
                </a:solidFill>
                <a:latin typeface="Arial" panose="020B0604020202020204" pitchFamily="34" charset="0"/>
                <a:ea typeface="Calibri" panose="020F0502020204030204" pitchFamily="34" charset="0"/>
                <a:cs typeface="Arial" panose="020B0604020202020204" pitchFamily="34" charset="0"/>
              </a:rPr>
            </a:br>
            <a:br>
              <a:rPr lang="en-GB" sz="11200" b="1" kern="1400" dirty="0">
                <a:solidFill>
                  <a:srgbClr val="4F81BD"/>
                </a:solidFill>
                <a:latin typeface="Arial" panose="020B0604020202020204" pitchFamily="34" charset="0"/>
                <a:ea typeface="Calibri" panose="020F0502020204030204" pitchFamily="34" charset="0"/>
                <a:cs typeface="Arial" panose="020B0604020202020204" pitchFamily="34" charset="0"/>
              </a:rPr>
            </a:br>
            <a:br>
              <a:rPr lang="en-GB" sz="11200" b="1" kern="1400" dirty="0">
                <a:solidFill>
                  <a:schemeClr val="bg1"/>
                </a:solidFill>
                <a:latin typeface="Arial" panose="020B0604020202020204" pitchFamily="34" charset="0"/>
                <a:ea typeface="Calibri" panose="020F0502020204030204" pitchFamily="34" charset="0"/>
                <a:cs typeface="Arial" panose="020B0604020202020204" pitchFamily="34" charset="0"/>
              </a:rPr>
            </a:br>
            <a:br>
              <a:rPr lang="en-GB" b="1" kern="1400" dirty="0">
                <a:solidFill>
                  <a:srgbClr val="4F81BD"/>
                </a:solidFill>
                <a:latin typeface="Arial" panose="020B0604020202020204" pitchFamily="34" charset="0"/>
                <a:ea typeface="Calibri" panose="020F0502020204030204" pitchFamily="34" charset="0"/>
                <a:cs typeface="Arial" panose="020B0604020202020204" pitchFamily="34" charset="0"/>
              </a:rPr>
            </a:br>
            <a:endParaRPr lang="en-GB" dirty="0"/>
          </a:p>
        </p:txBody>
      </p:sp>
      <p:sp>
        <p:nvSpPr>
          <p:cNvPr id="5" name="TextBox 4">
            <a:extLst>
              <a:ext uri="{FF2B5EF4-FFF2-40B4-BE49-F238E27FC236}">
                <a16:creationId xmlns:a16="http://schemas.microsoft.com/office/drawing/2014/main" id="{9E6FFE78-451F-7B29-F0D6-D50A55796CE1}"/>
              </a:ext>
            </a:extLst>
          </p:cNvPr>
          <p:cNvSpPr txBox="1"/>
          <p:nvPr/>
        </p:nvSpPr>
        <p:spPr>
          <a:xfrm>
            <a:off x="474921" y="945154"/>
            <a:ext cx="11320129" cy="532903"/>
          </a:xfrm>
          <a:prstGeom prst="rect">
            <a:avLst/>
          </a:prstGeom>
          <a:solidFill>
            <a:schemeClr val="accent2"/>
          </a:solidFill>
        </p:spPr>
        <p:txBody>
          <a:bodyPr wrap="square" rtlCol="0">
            <a:spAutoFit/>
          </a:bodyPr>
          <a:lstStyle/>
          <a:p>
            <a:pPr>
              <a:lnSpc>
                <a:spcPct val="107000"/>
              </a:lnSpc>
              <a:spcAft>
                <a:spcPts val="800"/>
              </a:spcAft>
            </a:pPr>
            <a:r>
              <a:rPr lang="en-GB" sz="2800" b="1" dirty="0">
                <a:latin typeface="Calibri" panose="020F0502020204030204" pitchFamily="34" charset="0"/>
                <a:ea typeface="Calibri" panose="020F0502020204030204" pitchFamily="34" charset="0"/>
                <a:cs typeface="Arial" panose="020B0604020202020204" pitchFamily="34" charset="0"/>
              </a:rPr>
              <a:t>MAT Leadership Development -  note CEO content framework</a:t>
            </a:r>
          </a:p>
        </p:txBody>
      </p:sp>
      <p:sp>
        <p:nvSpPr>
          <p:cNvPr id="2" name="Star: 5 Points 1">
            <a:extLst>
              <a:ext uri="{FF2B5EF4-FFF2-40B4-BE49-F238E27FC236}">
                <a16:creationId xmlns:a16="http://schemas.microsoft.com/office/drawing/2014/main" id="{377ED8A5-4F9E-D153-0E71-90E012C9754F}"/>
              </a:ext>
            </a:extLst>
          </p:cNvPr>
          <p:cNvSpPr/>
          <p:nvPr/>
        </p:nvSpPr>
        <p:spPr>
          <a:xfrm>
            <a:off x="5685780" y="5665155"/>
            <a:ext cx="488138" cy="5293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8729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C6A8-883A-B130-2A9B-5610B7F49047}"/>
              </a:ext>
            </a:extLst>
          </p:cNvPr>
          <p:cNvSpPr txBox="1">
            <a:spLocks/>
          </p:cNvSpPr>
          <p:nvPr/>
        </p:nvSpPr>
        <p:spPr>
          <a:xfrm>
            <a:off x="240631" y="171880"/>
            <a:ext cx="11619067" cy="1175656"/>
          </a:xfrm>
          <a:prstGeom prst="rect">
            <a:avLst/>
          </a:prstGeom>
          <a:solidFill>
            <a:schemeClr val="tx2"/>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dirty="0"/>
          </a:p>
        </p:txBody>
      </p:sp>
      <p:sp>
        <p:nvSpPr>
          <p:cNvPr id="3" name="TextBox 2">
            <a:extLst>
              <a:ext uri="{FF2B5EF4-FFF2-40B4-BE49-F238E27FC236}">
                <a16:creationId xmlns:a16="http://schemas.microsoft.com/office/drawing/2014/main" id="{D41C2138-56CC-7109-F19A-D3225A3C6A12}"/>
              </a:ext>
            </a:extLst>
          </p:cNvPr>
          <p:cNvSpPr txBox="1"/>
          <p:nvPr/>
        </p:nvSpPr>
        <p:spPr>
          <a:xfrm>
            <a:off x="240631" y="1285663"/>
            <a:ext cx="11619067" cy="230832"/>
          </a:xfrm>
          <a:prstGeom prst="rect">
            <a:avLst/>
          </a:prstGeom>
          <a:solidFill>
            <a:schemeClr val="accent2"/>
          </a:solidFill>
          <a:ln>
            <a:solidFill>
              <a:schemeClr val="accent2"/>
            </a:solidFill>
          </a:ln>
        </p:spPr>
        <p:txBody>
          <a:bodyPr wrap="square" rtlCol="0">
            <a:spAutoFit/>
          </a:bodyPr>
          <a:lstStyle/>
          <a:p>
            <a:endParaRPr lang="en-GB" sz="900" dirty="0"/>
          </a:p>
        </p:txBody>
      </p:sp>
      <p:sp>
        <p:nvSpPr>
          <p:cNvPr id="4" name="TextBox 3">
            <a:extLst>
              <a:ext uri="{FF2B5EF4-FFF2-40B4-BE49-F238E27FC236}">
                <a16:creationId xmlns:a16="http://schemas.microsoft.com/office/drawing/2014/main" id="{F5F39683-6ABA-6B2B-CC2F-D283ADE8B229}"/>
              </a:ext>
            </a:extLst>
          </p:cNvPr>
          <p:cNvSpPr txBox="1"/>
          <p:nvPr/>
        </p:nvSpPr>
        <p:spPr>
          <a:xfrm>
            <a:off x="330008" y="1979449"/>
            <a:ext cx="11440312" cy="4524315"/>
          </a:xfrm>
          <a:prstGeom prst="rect">
            <a:avLst/>
          </a:prstGeom>
          <a:solidFill>
            <a:schemeClr val="tx2">
              <a:lumMod val="20000"/>
              <a:lumOff val="80000"/>
            </a:schemeClr>
          </a:solidFill>
          <a:ln>
            <a:solidFill>
              <a:schemeClr val="accent2"/>
            </a:solidFill>
          </a:ln>
        </p:spPr>
        <p:txBody>
          <a:bodyPr wrap="square" rtlCol="0">
            <a:spAutoFit/>
          </a:bodyPr>
          <a:lstStyle/>
          <a:p>
            <a:pPr marL="285750" indent="-285750">
              <a:buFont typeface="Arial" panose="020B0604020202020204" pitchFamily="34" charset="0"/>
              <a:buChar char="•"/>
            </a:pPr>
            <a:r>
              <a:rPr lang="en-GB" dirty="0"/>
              <a:t>What’s working well ?</a:t>
            </a:r>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Where do you need more information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Feedback on newsletters and </a:t>
            </a:r>
          </a:p>
          <a:p>
            <a:r>
              <a:rPr lang="en-GB" dirty="0"/>
              <a:t>     system leader material bank of</a:t>
            </a:r>
          </a:p>
          <a:p>
            <a:r>
              <a:rPr lang="en-GB" dirty="0"/>
              <a:t>     resources.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Even better if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5" name="Title 1">
            <a:extLst>
              <a:ext uri="{FF2B5EF4-FFF2-40B4-BE49-F238E27FC236}">
                <a16:creationId xmlns:a16="http://schemas.microsoft.com/office/drawing/2014/main" id="{607E4111-3996-6118-8548-3614A5AED977}"/>
              </a:ext>
            </a:extLst>
          </p:cNvPr>
          <p:cNvSpPr txBox="1">
            <a:spLocks/>
          </p:cNvSpPr>
          <p:nvPr/>
        </p:nvSpPr>
        <p:spPr>
          <a:xfrm>
            <a:off x="240631" y="110007"/>
            <a:ext cx="11619067" cy="1175656"/>
          </a:xfrm>
          <a:prstGeom prst="rect">
            <a:avLst/>
          </a:prstGeom>
          <a:solidFill>
            <a:srgbClr val="002060"/>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1"/>
                </a:solidFill>
              </a:rPr>
              <a:t>Gathering your feedback on your involvement with TSIO delivery so far </a:t>
            </a:r>
          </a:p>
          <a:p>
            <a:pPr algn="ctr"/>
            <a:r>
              <a:rPr lang="en-GB" sz="2800" dirty="0">
                <a:solidFill>
                  <a:schemeClr val="bg1"/>
                </a:solidFill>
              </a:rPr>
              <a:t>  Plenary</a:t>
            </a:r>
            <a:r>
              <a:rPr lang="en-GB" sz="1200" dirty="0"/>
              <a:t>.</a:t>
            </a:r>
          </a:p>
        </p:txBody>
      </p:sp>
      <p:pic>
        <p:nvPicPr>
          <p:cNvPr id="6" name="Picture 5" descr="Blank Post It Note (PNG Transparent) | OnlyGFX.com">
            <a:extLst>
              <a:ext uri="{FF2B5EF4-FFF2-40B4-BE49-F238E27FC236}">
                <a16:creationId xmlns:a16="http://schemas.microsoft.com/office/drawing/2014/main" id="{888BE7B7-BFFB-48C1-B8C2-27734B72FE7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57173" y="1912254"/>
            <a:ext cx="3745576" cy="38370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logo&#10;&#10;Description automatically generated">
            <a:hlinkClick r:id="rId4"/>
            <a:extLst>
              <a:ext uri="{FF2B5EF4-FFF2-40B4-BE49-F238E27FC236}">
                <a16:creationId xmlns:a16="http://schemas.microsoft.com/office/drawing/2014/main" id="{ECAC263C-29FB-44AE-9E11-0BFA06B2B8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46626" y="598710"/>
            <a:ext cx="1344321" cy="598586"/>
          </a:xfrm>
          <a:prstGeom prst="rect">
            <a:avLst/>
          </a:prstGeom>
        </p:spPr>
      </p:pic>
      <p:pic>
        <p:nvPicPr>
          <p:cNvPr id="11" name="Picture 10">
            <a:extLst>
              <a:ext uri="{FF2B5EF4-FFF2-40B4-BE49-F238E27FC236}">
                <a16:creationId xmlns:a16="http://schemas.microsoft.com/office/drawing/2014/main" id="{5EBA1922-CE21-43DB-AB65-A1622D82902C}"/>
              </a:ext>
            </a:extLst>
          </p:cNvPr>
          <p:cNvPicPr>
            <a:picLocks noChangeAspect="1"/>
          </p:cNvPicPr>
          <p:nvPr/>
        </p:nvPicPr>
        <p:blipFill>
          <a:blip r:embed="rId6"/>
          <a:stretch>
            <a:fillRect/>
          </a:stretch>
        </p:blipFill>
        <p:spPr>
          <a:xfrm>
            <a:off x="4549362" y="2071633"/>
            <a:ext cx="2934033" cy="4432131"/>
          </a:xfrm>
          <a:prstGeom prst="rect">
            <a:avLst/>
          </a:prstGeom>
        </p:spPr>
      </p:pic>
      <p:pic>
        <p:nvPicPr>
          <p:cNvPr id="9" name="Picture 8">
            <a:extLst>
              <a:ext uri="{FF2B5EF4-FFF2-40B4-BE49-F238E27FC236}">
                <a16:creationId xmlns:a16="http://schemas.microsoft.com/office/drawing/2014/main" id="{D5168D51-C800-4735-B171-8F98DE42E87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33794" y="4422300"/>
            <a:ext cx="2349623" cy="2081464"/>
          </a:xfrm>
          <a:prstGeom prst="rect">
            <a:avLst/>
          </a:prstGeom>
        </p:spPr>
      </p:pic>
    </p:spTree>
    <p:extLst>
      <p:ext uri="{BB962C8B-B14F-4D97-AF65-F5344CB8AC3E}">
        <p14:creationId xmlns:p14="http://schemas.microsoft.com/office/powerpoint/2010/main" val="42914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9274CD-FE5E-D990-D365-8F8028B1A61D}"/>
              </a:ext>
            </a:extLst>
          </p:cNvPr>
          <p:cNvSpPr/>
          <p:nvPr/>
        </p:nvSpPr>
        <p:spPr>
          <a:xfrm>
            <a:off x="0" y="0"/>
            <a:ext cx="12191999" cy="545727"/>
          </a:xfrm>
          <a:prstGeom prst="rect">
            <a:avLst/>
          </a:prstGeom>
          <a:solidFill>
            <a:srgbClr val="7A8B8D"/>
          </a:solidFill>
        </p:spPr>
        <p:txBody>
          <a:bodyPr wrap="square" lIns="91440" tIns="45720" rIns="91440" bIns="45720" anchor="t">
            <a:spAutoFit/>
          </a:bodyPr>
          <a:lstStyle/>
          <a:p>
            <a:pPr>
              <a:lnSpc>
                <a:spcPct val="115000"/>
              </a:lnSpc>
              <a:spcAft>
                <a:spcPts val="600"/>
              </a:spcAft>
            </a:pPr>
            <a:r>
              <a:rPr lang="en-GB" sz="2800" b="1" dirty="0">
                <a:solidFill>
                  <a:schemeClr val="bg1"/>
                </a:solidFill>
                <a:latin typeface="Arial"/>
                <a:ea typeface="Calibri" panose="020F0502020204030204" pitchFamily="34" charset="0"/>
                <a:cs typeface="Arial"/>
              </a:rPr>
              <a:t>DfE – Yorkshire &amp; Humber Regions Group</a:t>
            </a:r>
            <a:endParaRPr lang="en-GB" sz="28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CE07691-FBEC-7CA5-8611-3B2779A69259}"/>
              </a:ext>
            </a:extLst>
          </p:cNvPr>
          <p:cNvSpPr/>
          <p:nvPr/>
        </p:nvSpPr>
        <p:spPr>
          <a:xfrm>
            <a:off x="0" y="545727"/>
            <a:ext cx="4079210" cy="631227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erson taking a selfie&#10;&#10;Description automatically generated">
            <a:extLst>
              <a:ext uri="{FF2B5EF4-FFF2-40B4-BE49-F238E27FC236}">
                <a16:creationId xmlns:a16="http://schemas.microsoft.com/office/drawing/2014/main" id="{E7DB819A-55D1-4D38-6B5F-4F99C6032F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697" y="1221376"/>
            <a:ext cx="2298919" cy="2651761"/>
          </a:xfrm>
          <a:prstGeom prst="rect">
            <a:avLst/>
          </a:prstGeom>
        </p:spPr>
      </p:pic>
      <p:sp>
        <p:nvSpPr>
          <p:cNvPr id="9" name="TextBox 8">
            <a:extLst>
              <a:ext uri="{FF2B5EF4-FFF2-40B4-BE49-F238E27FC236}">
                <a16:creationId xmlns:a16="http://schemas.microsoft.com/office/drawing/2014/main" id="{9FC095B7-B80C-C34D-0E1A-90CF7BA5D245}"/>
              </a:ext>
            </a:extLst>
          </p:cNvPr>
          <p:cNvSpPr txBox="1"/>
          <p:nvPr/>
        </p:nvSpPr>
        <p:spPr>
          <a:xfrm>
            <a:off x="429608" y="4548786"/>
            <a:ext cx="3089366" cy="584775"/>
          </a:xfrm>
          <a:prstGeom prst="rect">
            <a:avLst/>
          </a:prstGeom>
          <a:noFill/>
        </p:spPr>
        <p:txBody>
          <a:bodyPr wrap="square" rtlCol="0">
            <a:spAutoFit/>
          </a:bodyPr>
          <a:lstStyle/>
          <a:p>
            <a:pPr algn="ctr"/>
            <a:r>
              <a:rPr lang="en-GB" sz="1600" dirty="0"/>
              <a:t>Russ White</a:t>
            </a:r>
          </a:p>
          <a:p>
            <a:pPr algn="ctr"/>
            <a:r>
              <a:rPr lang="en-GB" sz="1600" dirty="0"/>
              <a:t>Russell.White@education.gov.uk</a:t>
            </a:r>
          </a:p>
        </p:txBody>
      </p:sp>
      <p:sp>
        <p:nvSpPr>
          <p:cNvPr id="10" name="TextBox 9">
            <a:extLst>
              <a:ext uri="{FF2B5EF4-FFF2-40B4-BE49-F238E27FC236}">
                <a16:creationId xmlns:a16="http://schemas.microsoft.com/office/drawing/2014/main" id="{4A4CCBFC-53FD-BECE-5B54-61620B7A7878}"/>
              </a:ext>
            </a:extLst>
          </p:cNvPr>
          <p:cNvSpPr txBox="1"/>
          <p:nvPr/>
        </p:nvSpPr>
        <p:spPr>
          <a:xfrm>
            <a:off x="4513217" y="764177"/>
            <a:ext cx="7452360" cy="5339923"/>
          </a:xfrm>
          <a:prstGeom prst="rect">
            <a:avLst/>
          </a:prstGeom>
          <a:noFill/>
        </p:spPr>
        <p:txBody>
          <a:bodyPr wrap="square" rtlCol="0">
            <a:spAutoFit/>
          </a:bodyPr>
          <a:lstStyle/>
          <a:p>
            <a:pPr>
              <a:spcAft>
                <a:spcPts val="900"/>
              </a:spcAft>
            </a:pPr>
            <a:r>
              <a:rPr lang="en-GB" sz="1400" b="1" u="sng" dirty="0">
                <a:solidFill>
                  <a:schemeClr val="accent1"/>
                </a:solidFill>
                <a:cs typeface="Arial"/>
              </a:rPr>
              <a:t>Who I am</a:t>
            </a:r>
          </a:p>
          <a:p>
            <a:pPr marL="285750" indent="-285750">
              <a:spcAft>
                <a:spcPts val="900"/>
              </a:spcAft>
              <a:buFont typeface="Arial" panose="020B0604020202020204" pitchFamily="34" charset="0"/>
              <a:buChar char="•"/>
            </a:pPr>
            <a:r>
              <a:rPr lang="en-GB" sz="1400" dirty="0">
                <a:solidFill>
                  <a:srgbClr val="000000"/>
                </a:solidFill>
                <a:cs typeface="Arial"/>
              </a:rPr>
              <a:t>I’m Russ White</a:t>
            </a:r>
            <a:r>
              <a:rPr lang="en-GB" sz="1400" u="sng" dirty="0">
                <a:solidFill>
                  <a:srgbClr val="000000"/>
                </a:solidFill>
                <a:cs typeface="Arial"/>
              </a:rPr>
              <a:t> </a:t>
            </a:r>
            <a:r>
              <a:rPr lang="en-GB" sz="1400" dirty="0">
                <a:solidFill>
                  <a:srgbClr val="000000"/>
                </a:solidFill>
                <a:cs typeface="Arial"/>
              </a:rPr>
              <a:t>and I work in the Yorkshire &amp; Humber Regions Group.</a:t>
            </a:r>
          </a:p>
          <a:p>
            <a:pPr>
              <a:spcAft>
                <a:spcPts val="900"/>
              </a:spcAft>
            </a:pPr>
            <a:r>
              <a:rPr lang="en-GB" sz="1400" b="1" i="0" u="sng" strike="noStrike" dirty="0">
                <a:solidFill>
                  <a:schemeClr val="accent1"/>
                </a:solidFill>
                <a:effectLst/>
                <a:cs typeface="Arial"/>
              </a:rPr>
              <a:t>My role</a:t>
            </a:r>
          </a:p>
          <a:p>
            <a:pPr marL="285750" indent="-285750">
              <a:spcAft>
                <a:spcPts val="900"/>
              </a:spcAft>
              <a:buFont typeface="Arial" panose="020B0604020202020204" pitchFamily="34" charset="0"/>
              <a:buChar char="•"/>
            </a:pPr>
            <a:r>
              <a:rPr lang="en-GB" sz="1400" dirty="0">
                <a:solidFill>
                  <a:srgbClr val="000000"/>
                </a:solidFill>
                <a:cs typeface="Arial"/>
              </a:rPr>
              <a:t>I am the Trust &amp; School Improvement (TSI) regional lead for the Yorkshire and Humber region – I work in partnership with our TSI Regional Delivery Partner, with the aim of identifying and implementing the most suitable TSI matches for eligible schools. </a:t>
            </a:r>
          </a:p>
          <a:p>
            <a:pPr marL="285750" indent="-285750">
              <a:spcAft>
                <a:spcPts val="900"/>
              </a:spcAft>
              <a:buFont typeface="Arial" panose="020B0604020202020204" pitchFamily="34" charset="0"/>
              <a:buChar char="•"/>
            </a:pPr>
            <a:r>
              <a:rPr lang="en-GB" sz="1400" dirty="0">
                <a:solidFill>
                  <a:srgbClr val="000000"/>
                </a:solidFill>
                <a:cs typeface="Arial"/>
              </a:rPr>
              <a:t>I also work closely with trust leaders, local authorities and Diocese Education Leads to ensure join up across the sector and ensuring key stakeholders have a role to play in the TSI matching process.</a:t>
            </a:r>
          </a:p>
          <a:p>
            <a:pPr marL="285750" indent="-285750">
              <a:spcAft>
                <a:spcPts val="900"/>
              </a:spcAft>
              <a:buFont typeface="Arial" panose="020B0604020202020204" pitchFamily="34" charset="0"/>
              <a:buChar char="•"/>
            </a:pPr>
            <a:r>
              <a:rPr lang="en-GB" sz="1400" dirty="0">
                <a:solidFill>
                  <a:srgbClr val="000000"/>
                </a:solidFill>
                <a:cs typeface="Arial"/>
              </a:rPr>
              <a:t>I monitor and evaluate the impact of the offer and its link to school improvement, reporting outcomes and findings to ministers. </a:t>
            </a:r>
          </a:p>
          <a:p>
            <a:pPr>
              <a:spcAft>
                <a:spcPts val="900"/>
              </a:spcAft>
            </a:pPr>
            <a:r>
              <a:rPr lang="en-GB" sz="1400" b="1" u="sng" dirty="0">
                <a:solidFill>
                  <a:schemeClr val="accent1"/>
                </a:solidFill>
                <a:cs typeface="Arial"/>
              </a:rPr>
              <a:t>Regional Profile</a:t>
            </a:r>
          </a:p>
          <a:p>
            <a:pPr marL="285750" indent="-285750">
              <a:spcAft>
                <a:spcPts val="900"/>
              </a:spcAft>
              <a:buFont typeface="Arial" panose="020B0604020202020204" pitchFamily="34" charset="0"/>
              <a:buChar char="•"/>
            </a:pPr>
            <a:r>
              <a:rPr lang="en-GB" sz="1400" dirty="0">
                <a:solidFill>
                  <a:srgbClr val="000000"/>
                </a:solidFill>
                <a:cs typeface="Arial"/>
              </a:rPr>
              <a:t>In the Yorkshire and Humber region, we cover 15 local authority areas including: Barnsley, Bradford, Calderdale, Doncaster, East riding, </a:t>
            </a:r>
            <a:r>
              <a:rPr lang="en-GB" sz="1400" dirty="0" err="1">
                <a:solidFill>
                  <a:srgbClr val="000000"/>
                </a:solidFill>
                <a:cs typeface="Arial"/>
              </a:rPr>
              <a:t>Kingston-upon-Hull</a:t>
            </a:r>
            <a:r>
              <a:rPr lang="en-GB" sz="1400" dirty="0">
                <a:solidFill>
                  <a:srgbClr val="000000"/>
                </a:solidFill>
                <a:cs typeface="Arial"/>
              </a:rPr>
              <a:t>,  Kirklees, Leeds, North East Lincolnshire, North Yorkshire, Rotherham, Sheffield, Wakefield and York.</a:t>
            </a:r>
          </a:p>
          <a:p>
            <a:pPr marL="285750" indent="-285750">
              <a:spcAft>
                <a:spcPts val="900"/>
              </a:spcAft>
              <a:buFont typeface="Arial" panose="020B0604020202020204" pitchFamily="34" charset="0"/>
              <a:buChar char="•"/>
            </a:pPr>
            <a:r>
              <a:rPr lang="en-GB" sz="1400" dirty="0">
                <a:solidFill>
                  <a:srgbClr val="000000"/>
                </a:solidFill>
                <a:cs typeface="Arial"/>
              </a:rPr>
              <a:t>Currently in the Yorkshire and Humber regions we have </a:t>
            </a:r>
            <a:r>
              <a:rPr lang="en-GB" sz="1400" b="1" dirty="0">
                <a:solidFill>
                  <a:srgbClr val="000000"/>
                </a:solidFill>
                <a:cs typeface="Arial"/>
              </a:rPr>
              <a:t>124</a:t>
            </a:r>
            <a:r>
              <a:rPr lang="en-GB" sz="1400" dirty="0">
                <a:solidFill>
                  <a:srgbClr val="000000"/>
                </a:solidFill>
                <a:cs typeface="Arial"/>
              </a:rPr>
              <a:t> MATs and </a:t>
            </a:r>
            <a:r>
              <a:rPr lang="en-GB" sz="1400" b="1" dirty="0">
                <a:solidFill>
                  <a:srgbClr val="000000"/>
                </a:solidFill>
                <a:cs typeface="Arial"/>
              </a:rPr>
              <a:t>67</a:t>
            </a:r>
            <a:r>
              <a:rPr lang="en-GB" sz="1400" dirty="0">
                <a:solidFill>
                  <a:srgbClr val="000000"/>
                </a:solidFill>
                <a:cs typeface="Arial"/>
              </a:rPr>
              <a:t> SATs</a:t>
            </a:r>
            <a:r>
              <a:rPr lang="en-GB" sz="1400" b="1" dirty="0">
                <a:solidFill>
                  <a:srgbClr val="000000"/>
                </a:solidFill>
                <a:cs typeface="Arial"/>
              </a:rPr>
              <a:t>.</a:t>
            </a:r>
            <a:endParaRPr lang="en-GB" sz="1400" dirty="0">
              <a:solidFill>
                <a:srgbClr val="000000"/>
              </a:solidFill>
              <a:cs typeface="Arial"/>
            </a:endParaRPr>
          </a:p>
          <a:p>
            <a:pPr marL="285750" indent="-285750">
              <a:spcAft>
                <a:spcPts val="900"/>
              </a:spcAft>
              <a:buFont typeface="Arial" panose="020B0604020202020204" pitchFamily="34" charset="0"/>
              <a:buChar char="•"/>
            </a:pPr>
            <a:r>
              <a:rPr lang="en-GB" sz="1400" dirty="0">
                <a:solidFill>
                  <a:srgbClr val="000000"/>
                </a:solidFill>
                <a:cs typeface="Arial"/>
              </a:rPr>
              <a:t>We have </a:t>
            </a:r>
            <a:r>
              <a:rPr lang="en-GB" sz="1400" b="1" dirty="0">
                <a:solidFill>
                  <a:srgbClr val="000000"/>
                </a:solidFill>
                <a:cs typeface="Arial"/>
              </a:rPr>
              <a:t>2,219 </a:t>
            </a:r>
            <a:r>
              <a:rPr lang="en-GB" sz="1400" dirty="0">
                <a:solidFill>
                  <a:srgbClr val="000000"/>
                </a:solidFill>
                <a:cs typeface="Arial"/>
              </a:rPr>
              <a:t>schools (</a:t>
            </a:r>
            <a:r>
              <a:rPr lang="en-GB" sz="1400" b="1" dirty="0">
                <a:solidFill>
                  <a:srgbClr val="000000"/>
                </a:solidFill>
                <a:cs typeface="Arial"/>
              </a:rPr>
              <a:t>1,212</a:t>
            </a:r>
            <a:r>
              <a:rPr lang="en-GB" sz="1400" dirty="0">
                <a:solidFill>
                  <a:srgbClr val="000000"/>
                </a:solidFill>
                <a:cs typeface="Arial"/>
              </a:rPr>
              <a:t> academies and </a:t>
            </a:r>
            <a:r>
              <a:rPr lang="en-GB" sz="1400" b="1" dirty="0">
                <a:solidFill>
                  <a:srgbClr val="000000"/>
                </a:solidFill>
                <a:cs typeface="Arial"/>
              </a:rPr>
              <a:t>1,007</a:t>
            </a:r>
            <a:r>
              <a:rPr lang="en-GB" sz="1400" dirty="0">
                <a:solidFill>
                  <a:srgbClr val="000000"/>
                </a:solidFill>
                <a:cs typeface="Arial"/>
              </a:rPr>
              <a:t> LA maintained schools). </a:t>
            </a:r>
            <a:r>
              <a:rPr lang="en-GB" sz="1400" b="1" dirty="0">
                <a:solidFill>
                  <a:srgbClr val="000000"/>
                </a:solidFill>
                <a:cs typeface="Arial"/>
              </a:rPr>
              <a:t>82.1% </a:t>
            </a:r>
            <a:r>
              <a:rPr lang="en-GB" sz="1400" dirty="0">
                <a:solidFill>
                  <a:srgbClr val="000000"/>
                </a:solidFill>
                <a:cs typeface="Arial"/>
              </a:rPr>
              <a:t>of academies and free schools are good or outstanding for Ofsted purposes. </a:t>
            </a:r>
          </a:p>
          <a:p>
            <a:pPr marL="285750" indent="-285750">
              <a:spcAft>
                <a:spcPts val="900"/>
              </a:spcAft>
              <a:buFont typeface="Arial" panose="020B0604020202020204" pitchFamily="34" charset="0"/>
              <a:buChar char="•"/>
            </a:pPr>
            <a:r>
              <a:rPr lang="en-GB" sz="1400" i="0" u="none" strike="noStrike" dirty="0">
                <a:solidFill>
                  <a:srgbClr val="000000"/>
                </a:solidFill>
                <a:effectLst/>
                <a:cs typeface="Arial"/>
              </a:rPr>
              <a:t>To-dat</a:t>
            </a:r>
            <a:r>
              <a:rPr lang="en-GB" sz="1400" dirty="0">
                <a:solidFill>
                  <a:srgbClr val="000000"/>
                </a:solidFill>
                <a:cs typeface="Arial"/>
              </a:rPr>
              <a:t>e in</a:t>
            </a:r>
            <a:r>
              <a:rPr lang="en-GB" sz="1400" i="0" u="none" strike="noStrike" dirty="0">
                <a:solidFill>
                  <a:srgbClr val="000000"/>
                </a:solidFill>
                <a:effectLst/>
                <a:cs typeface="Arial"/>
              </a:rPr>
              <a:t> the 2022/23 academic year, we have made the TSI offer to over </a:t>
            </a:r>
            <a:r>
              <a:rPr lang="en-GB" sz="1400" b="1" i="0" u="none" strike="noStrike" dirty="0">
                <a:solidFill>
                  <a:srgbClr val="000000"/>
                </a:solidFill>
                <a:effectLst/>
                <a:cs typeface="Arial"/>
              </a:rPr>
              <a:t>80 </a:t>
            </a:r>
            <a:r>
              <a:rPr lang="en-GB" sz="1400" i="0" u="none" strike="noStrike" dirty="0">
                <a:solidFill>
                  <a:srgbClr val="000000"/>
                </a:solidFill>
                <a:effectLst/>
                <a:cs typeface="Arial"/>
              </a:rPr>
              <a:t>schools and trusts.</a:t>
            </a:r>
            <a:endParaRPr lang="en-GB" dirty="0"/>
          </a:p>
        </p:txBody>
      </p:sp>
    </p:spTree>
    <p:extLst>
      <p:ext uri="{BB962C8B-B14F-4D97-AF65-F5344CB8AC3E}">
        <p14:creationId xmlns:p14="http://schemas.microsoft.com/office/powerpoint/2010/main" val="574597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FB99C5-F1A2-A54B-8EFB-13813B155362}"/>
              </a:ext>
            </a:extLst>
          </p:cNvPr>
          <p:cNvSpPr/>
          <p:nvPr/>
        </p:nvSpPr>
        <p:spPr>
          <a:xfrm>
            <a:off x="0" y="-9013"/>
            <a:ext cx="12191999" cy="545727"/>
          </a:xfrm>
          <a:prstGeom prst="rect">
            <a:avLst/>
          </a:prstGeom>
          <a:solidFill>
            <a:srgbClr val="7A8B8D"/>
          </a:solidFill>
        </p:spPr>
        <p:txBody>
          <a:bodyPr wrap="square" lIns="91440" tIns="45720" rIns="91440" bIns="45720" anchor="t">
            <a:spAutoFit/>
          </a:bodyPr>
          <a:lstStyle/>
          <a:p>
            <a:pPr>
              <a:lnSpc>
                <a:spcPct val="115000"/>
              </a:lnSpc>
              <a:spcAft>
                <a:spcPts val="600"/>
              </a:spcAft>
            </a:pPr>
            <a:r>
              <a:rPr lang="en-GB" sz="2800" b="1" dirty="0">
                <a:solidFill>
                  <a:schemeClr val="bg1"/>
                </a:solidFill>
                <a:latin typeface="Arial"/>
                <a:ea typeface="Calibri" panose="020F0502020204030204" pitchFamily="34" charset="0"/>
                <a:cs typeface="Arial"/>
              </a:rPr>
              <a:t>Regions Group priorities</a:t>
            </a:r>
            <a:endParaRPr lang="en-GB" sz="28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3" name="Picture 2" descr="A picture containing person, indoor">
            <a:extLst>
              <a:ext uri="{FF2B5EF4-FFF2-40B4-BE49-F238E27FC236}">
                <a16:creationId xmlns:a16="http://schemas.microsoft.com/office/drawing/2014/main" id="{F01E5532-30B1-DD34-A684-AF68261963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36714"/>
            <a:ext cx="5069589" cy="6321286"/>
          </a:xfrm>
          <a:prstGeom prst="rect">
            <a:avLst/>
          </a:prstGeom>
        </p:spPr>
      </p:pic>
      <p:sp>
        <p:nvSpPr>
          <p:cNvPr id="4" name="TextBox 3">
            <a:extLst>
              <a:ext uri="{FF2B5EF4-FFF2-40B4-BE49-F238E27FC236}">
                <a16:creationId xmlns:a16="http://schemas.microsoft.com/office/drawing/2014/main" id="{E666AEC2-DBCA-C4EE-68EE-DF2DE7748B5F}"/>
              </a:ext>
            </a:extLst>
          </p:cNvPr>
          <p:cNvSpPr txBox="1"/>
          <p:nvPr/>
        </p:nvSpPr>
        <p:spPr>
          <a:xfrm>
            <a:off x="5257800" y="627017"/>
            <a:ext cx="6831874" cy="6178614"/>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000000"/>
                </a:solidFill>
                <a:cs typeface="Arial"/>
              </a:rPr>
              <a:t>Build sector improvement capacity:</a:t>
            </a:r>
          </a:p>
          <a:p>
            <a:pPr marL="742950" lvl="1" indent="-285750">
              <a:buFont typeface="Courier New" panose="02070309020205020404" pitchFamily="49" charset="0"/>
              <a:buChar char="o"/>
            </a:pPr>
            <a:r>
              <a:rPr lang="en-GB" dirty="0">
                <a:solidFill>
                  <a:srgbClr val="000000"/>
                </a:solidFill>
                <a:cs typeface="Arial"/>
              </a:rPr>
              <a:t>Establishing support for vulnerable schools, authorities and trusts (including ESFA support)</a:t>
            </a:r>
          </a:p>
          <a:p>
            <a:pPr marL="742950" lvl="1" indent="-285750">
              <a:spcAft>
                <a:spcPts val="900"/>
              </a:spcAft>
              <a:buFont typeface="Courier New" panose="02070309020205020404" pitchFamily="49" charset="0"/>
              <a:buChar char="o"/>
            </a:pPr>
            <a:r>
              <a:rPr lang="en-GB" dirty="0">
                <a:solidFill>
                  <a:srgbClr val="000000"/>
                </a:solidFill>
                <a:cs typeface="Arial"/>
              </a:rPr>
              <a:t>Introducing good free schools in the right place at the right time (including for SEND)</a:t>
            </a:r>
          </a:p>
          <a:p>
            <a:pPr marL="285750" indent="-285750">
              <a:buFont typeface="Arial" panose="020B0604020202020204" pitchFamily="34" charset="0"/>
              <a:buChar char="•"/>
            </a:pPr>
            <a:r>
              <a:rPr lang="en-GB" b="1" dirty="0">
                <a:solidFill>
                  <a:srgbClr val="000000"/>
                </a:solidFill>
                <a:cs typeface="Arial"/>
              </a:rPr>
              <a:t>Deliver reform:</a:t>
            </a:r>
          </a:p>
          <a:p>
            <a:pPr marL="742950" lvl="1" indent="-285750">
              <a:buFont typeface="Courier New" panose="02070309020205020404" pitchFamily="49" charset="0"/>
              <a:buChar char="o"/>
            </a:pPr>
            <a:r>
              <a:rPr lang="en-GB" dirty="0">
                <a:solidFill>
                  <a:srgbClr val="000000"/>
                </a:solidFill>
                <a:cs typeface="Arial"/>
              </a:rPr>
              <a:t>Supporting every school joining a strong trust, </a:t>
            </a:r>
          </a:p>
          <a:p>
            <a:pPr marL="742950" lvl="1" indent="-285750">
              <a:buFont typeface="Courier New" panose="02070309020205020404" pitchFamily="49" charset="0"/>
              <a:buChar char="o"/>
            </a:pPr>
            <a:r>
              <a:rPr lang="en-GB" dirty="0">
                <a:solidFill>
                  <a:srgbClr val="000000"/>
                </a:solidFill>
                <a:cs typeface="Arial"/>
              </a:rPr>
              <a:t>Designing a mature and sensible trust landscape, including establishing new trusts where we need them</a:t>
            </a:r>
          </a:p>
          <a:p>
            <a:pPr marL="742950" lvl="1" indent="-285750">
              <a:buFont typeface="Courier New" panose="02070309020205020404" pitchFamily="49" charset="0"/>
              <a:buChar char="o"/>
            </a:pPr>
            <a:r>
              <a:rPr lang="en-GB" dirty="0">
                <a:solidFill>
                  <a:srgbClr val="000000"/>
                </a:solidFill>
                <a:cs typeface="Arial"/>
              </a:rPr>
              <a:t>More deliberate trust design through ‘area-based commissioning’ with capacity funding in high need LAs</a:t>
            </a:r>
          </a:p>
          <a:p>
            <a:pPr marL="742950" lvl="1" indent="-285750">
              <a:spcAft>
                <a:spcPts val="900"/>
              </a:spcAft>
              <a:buFont typeface="Courier New" panose="02070309020205020404" pitchFamily="49" charset="0"/>
              <a:buChar char="o"/>
            </a:pPr>
            <a:r>
              <a:rPr lang="en-GB" dirty="0">
                <a:solidFill>
                  <a:srgbClr val="000000"/>
                </a:solidFill>
                <a:cs typeface="Arial"/>
              </a:rPr>
              <a:t>Implementing the </a:t>
            </a:r>
            <a:r>
              <a:rPr lang="en-US" dirty="0">
                <a:cs typeface="Arial"/>
              </a:rPr>
              <a:t>SEND and alternative provision improvement plan</a:t>
            </a:r>
            <a:r>
              <a:rPr lang="en-US" dirty="0">
                <a:solidFill>
                  <a:srgbClr val="000000"/>
                </a:solidFill>
                <a:cs typeface="Arial"/>
              </a:rPr>
              <a:t> and the </a:t>
            </a:r>
            <a:r>
              <a:rPr lang="en-US" dirty="0">
                <a:cs typeface="Arial"/>
              </a:rPr>
              <a:t>children’s social care review implementation strategy</a:t>
            </a:r>
          </a:p>
          <a:p>
            <a:pPr marL="285750" indent="-285750">
              <a:spcAft>
                <a:spcPts val="900"/>
              </a:spcAft>
              <a:buFont typeface="Arial" panose="020B0604020202020204" pitchFamily="34" charset="0"/>
              <a:buChar char="•"/>
            </a:pPr>
            <a:r>
              <a:rPr lang="en-GB" b="1" dirty="0">
                <a:solidFill>
                  <a:srgbClr val="000000"/>
                </a:solidFill>
                <a:cs typeface="Arial"/>
              </a:rPr>
              <a:t>Support vulnerable and failing schools, trusts </a:t>
            </a:r>
            <a:r>
              <a:rPr lang="en-GB" dirty="0">
                <a:solidFill>
                  <a:srgbClr val="000000"/>
                </a:solidFill>
                <a:cs typeface="Arial"/>
              </a:rPr>
              <a:t>(and LAs) intervening where needed</a:t>
            </a:r>
          </a:p>
          <a:p>
            <a:pPr marL="285750" indent="-285750">
              <a:spcAft>
                <a:spcPts val="900"/>
              </a:spcAft>
              <a:buFont typeface="Arial" panose="020B0604020202020204" pitchFamily="34" charset="0"/>
              <a:buChar char="•"/>
            </a:pPr>
            <a:r>
              <a:rPr lang="en-GB" b="1" dirty="0">
                <a:solidFill>
                  <a:srgbClr val="000000"/>
                </a:solidFill>
                <a:cs typeface="Arial"/>
              </a:rPr>
              <a:t>Increase attendance in schools </a:t>
            </a:r>
            <a:r>
              <a:rPr lang="en-GB" dirty="0">
                <a:solidFill>
                  <a:srgbClr val="000000"/>
                </a:solidFill>
                <a:cs typeface="Arial"/>
              </a:rPr>
              <a:t>(working with partners)</a:t>
            </a:r>
            <a:endParaRPr lang="en-US" dirty="0">
              <a:cs typeface="Arial"/>
            </a:endParaRPr>
          </a:p>
          <a:p>
            <a:pPr marL="285750" indent="-285750">
              <a:spcAft>
                <a:spcPts val="900"/>
              </a:spcAft>
              <a:buFont typeface="Arial" panose="020B0604020202020204" pitchFamily="34" charset="0"/>
              <a:buChar char="•"/>
            </a:pPr>
            <a:r>
              <a:rPr lang="en-GB" dirty="0">
                <a:solidFill>
                  <a:srgbClr val="000000"/>
                </a:solidFill>
                <a:cs typeface="Arial"/>
              </a:rPr>
              <a:t>Recognising the impact of the pandemic and understanding financial pressures/cost of living</a:t>
            </a:r>
          </a:p>
          <a:p>
            <a:pPr marL="742950" lvl="1" indent="-285750">
              <a:spcAft>
                <a:spcPts val="900"/>
              </a:spcAft>
              <a:buFont typeface="Courier New" panose="02070309020205020404" pitchFamily="49" charset="0"/>
              <a:buChar char="o"/>
            </a:pPr>
            <a:endParaRPr lang="en-GB" sz="1600" b="1" i="0" u="none" strike="noStrike" dirty="0">
              <a:solidFill>
                <a:srgbClr val="000000"/>
              </a:solidFill>
              <a:effectLst/>
              <a:cs typeface="Arial"/>
            </a:endParaRPr>
          </a:p>
        </p:txBody>
      </p:sp>
    </p:spTree>
    <p:extLst>
      <p:ext uri="{BB962C8B-B14F-4D97-AF65-F5344CB8AC3E}">
        <p14:creationId xmlns:p14="http://schemas.microsoft.com/office/powerpoint/2010/main" val="1014293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13778-9E51-91AA-9753-F0B665BB31A8}"/>
              </a:ext>
            </a:extLst>
          </p:cNvPr>
          <p:cNvSpPr/>
          <p:nvPr/>
        </p:nvSpPr>
        <p:spPr>
          <a:xfrm>
            <a:off x="0" y="-9013"/>
            <a:ext cx="12191999" cy="545727"/>
          </a:xfrm>
          <a:prstGeom prst="rect">
            <a:avLst/>
          </a:prstGeom>
          <a:solidFill>
            <a:srgbClr val="7A8B8D"/>
          </a:solidFill>
        </p:spPr>
        <p:txBody>
          <a:bodyPr wrap="square" lIns="91440" tIns="45720" rIns="91440" bIns="45720" anchor="t">
            <a:spAutoFit/>
          </a:bodyPr>
          <a:lstStyle/>
          <a:p>
            <a:pPr>
              <a:lnSpc>
                <a:spcPct val="115000"/>
              </a:lnSpc>
              <a:spcAft>
                <a:spcPts val="600"/>
              </a:spcAft>
            </a:pPr>
            <a:r>
              <a:rPr lang="en-GB" sz="2800" b="1" dirty="0">
                <a:solidFill>
                  <a:schemeClr val="bg1"/>
                </a:solidFill>
                <a:latin typeface="Arial" panose="020B0604020202020204" pitchFamily="34" charset="0"/>
                <a:ea typeface="Calibri" panose="020F0502020204030204" pitchFamily="34" charset="0"/>
                <a:cs typeface="Arial" panose="020B0604020202020204" pitchFamily="34" charset="0"/>
              </a:rPr>
              <a:t>TSI offer – 2023/24</a:t>
            </a:r>
          </a:p>
        </p:txBody>
      </p:sp>
      <p:sp>
        <p:nvSpPr>
          <p:cNvPr id="3" name="Rectangle 2">
            <a:extLst>
              <a:ext uri="{FF2B5EF4-FFF2-40B4-BE49-F238E27FC236}">
                <a16:creationId xmlns:a16="http://schemas.microsoft.com/office/drawing/2014/main" id="{4FE7966D-A191-E716-F0D6-B881AE50C713}"/>
              </a:ext>
            </a:extLst>
          </p:cNvPr>
          <p:cNvSpPr/>
          <p:nvPr/>
        </p:nvSpPr>
        <p:spPr>
          <a:xfrm>
            <a:off x="0" y="536714"/>
            <a:ext cx="4033650" cy="63212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a:extLst>
              <a:ext uri="{FF2B5EF4-FFF2-40B4-BE49-F238E27FC236}">
                <a16:creationId xmlns:a16="http://schemas.microsoft.com/office/drawing/2014/main" id="{A303609B-AE59-9617-D934-6172054E630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9502" y="2537137"/>
            <a:ext cx="3863633" cy="25749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3591430-1912-3AB7-F837-A8A783BC39CF}"/>
              </a:ext>
            </a:extLst>
          </p:cNvPr>
          <p:cNvSpPr txBox="1"/>
          <p:nvPr/>
        </p:nvSpPr>
        <p:spPr>
          <a:xfrm>
            <a:off x="5577840" y="2945674"/>
            <a:ext cx="914400" cy="914400"/>
          </a:xfrm>
          <a:prstGeom prst="rect">
            <a:avLst/>
          </a:prstGeom>
          <a:noFill/>
        </p:spPr>
        <p:txBody>
          <a:bodyPr wrap="square" rtlCol="0">
            <a:spAutoFit/>
          </a:bodyPr>
          <a:lstStyle/>
          <a:p>
            <a:endParaRPr lang="en-GB" dirty="0"/>
          </a:p>
        </p:txBody>
      </p:sp>
      <p:sp>
        <p:nvSpPr>
          <p:cNvPr id="6" name="TextBox 5">
            <a:extLst>
              <a:ext uri="{FF2B5EF4-FFF2-40B4-BE49-F238E27FC236}">
                <a16:creationId xmlns:a16="http://schemas.microsoft.com/office/drawing/2014/main" id="{29A9F488-012F-0CC3-E532-44F59E6497D4}"/>
              </a:ext>
            </a:extLst>
          </p:cNvPr>
          <p:cNvSpPr txBox="1"/>
          <p:nvPr/>
        </p:nvSpPr>
        <p:spPr>
          <a:xfrm>
            <a:off x="4153153" y="620485"/>
            <a:ext cx="7975710" cy="5324535"/>
          </a:xfrm>
          <a:prstGeom prst="rect">
            <a:avLst/>
          </a:prstGeom>
          <a:noFill/>
        </p:spPr>
        <p:txBody>
          <a:bodyPr wrap="square" rtlCol="0">
            <a:spAutoFit/>
          </a:bodyPr>
          <a:lstStyle/>
          <a:p>
            <a:r>
              <a:rPr lang="en-GB" sz="2000" b="1" dirty="0"/>
              <a:t>Development of TSI offer for 23/24:</a:t>
            </a:r>
          </a:p>
          <a:p>
            <a:endParaRPr lang="en-GB" sz="2000" dirty="0"/>
          </a:p>
          <a:p>
            <a:pPr marL="285750" indent="-285750">
              <a:buFont typeface="Arial" panose="020B0604020202020204" pitchFamily="34" charset="0"/>
              <a:buChar char="•"/>
            </a:pPr>
            <a:r>
              <a:rPr lang="en-GB" sz="2000" dirty="0"/>
              <a:t>Anticipate a similar offer to the 22/23 one and a similar approach to system leader support through sponsor trusts and NLEs.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Currently reviewing eligibility criteria and any adjustments to the programme in advance of finalising.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Taking into account feedback received so far from supported schools/trusts and </a:t>
            </a:r>
            <a:r>
              <a:rPr lang="en-GB" sz="2000"/>
              <a:t>supporting sponsor </a:t>
            </a:r>
            <a:r>
              <a:rPr lang="en-GB" sz="2000" dirty="0"/>
              <a:t>trusts/NLEs – </a:t>
            </a:r>
            <a:r>
              <a:rPr lang="en-GB" sz="2000" b="1" i="1" dirty="0"/>
              <a:t>we welcome further reflections on implementation of this year’s offer.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Anticipate launching new offer soon after the start of the new academic year.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Schools will continue to become eligible for 22/23 offer until end of the current AY and will be matched in the autumn term.</a:t>
            </a:r>
          </a:p>
        </p:txBody>
      </p:sp>
    </p:spTree>
    <p:extLst>
      <p:ext uri="{BB962C8B-B14F-4D97-AF65-F5344CB8AC3E}">
        <p14:creationId xmlns:p14="http://schemas.microsoft.com/office/powerpoint/2010/main" val="218182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E7284B4-C977-469D-98BF-B088EFB8D43F}"/>
              </a:ext>
            </a:extLst>
          </p:cNvPr>
          <p:cNvSpPr txBox="1"/>
          <p:nvPr/>
        </p:nvSpPr>
        <p:spPr>
          <a:xfrm>
            <a:off x="103572" y="5289849"/>
            <a:ext cx="11984855" cy="1750607"/>
          </a:xfrm>
          <a:prstGeom prst="rect">
            <a:avLst/>
          </a:prstGeom>
          <a:noFill/>
        </p:spPr>
        <p:txBody>
          <a:bodyPr wrap="square">
            <a:spAutoFit/>
          </a:bodyPr>
          <a:lstStyle/>
          <a:p>
            <a:pPr>
              <a:lnSpc>
                <a:spcPct val="107000"/>
              </a:lnSpc>
              <a:spcAft>
                <a:spcPts val="800"/>
              </a:spcAft>
            </a:pPr>
            <a:r>
              <a:rPr lang="en-GB" sz="1000" b="1" i="1" dirty="0">
                <a:solidFill>
                  <a:schemeClr val="accent1"/>
                </a:solidFill>
                <a:latin typeface="Tahoma" panose="020B0604030504040204" pitchFamily="34" charset="0"/>
                <a:ea typeface="Tahoma" panose="020B0604030504040204" pitchFamily="34" charset="0"/>
                <a:cs typeface="Tahoma" panose="020B0604030504040204" pitchFamily="34" charset="0"/>
              </a:rPr>
              <a:t>I</a:t>
            </a:r>
            <a:r>
              <a:rPr lang="en-GB" sz="1000" b="1" i="1" dirty="0">
                <a:solidFill>
                  <a:schemeClr val="accent1"/>
                </a:solidFill>
                <a:effectLst/>
                <a:latin typeface="Tahoma" panose="020B0604030504040204" pitchFamily="34" charset="0"/>
                <a:ea typeface="Tahoma" panose="020B0604030504040204" pitchFamily="34" charset="0"/>
                <a:cs typeface="Tahoma" panose="020B0604030504040204" pitchFamily="34" charset="0"/>
              </a:rPr>
              <a:t>t is vital system leaders engage with the recipient school/trust in a way that builds both understanding of current context, strengths and needs and a relationship of transparency and trust. </a:t>
            </a:r>
          </a:p>
          <a:p>
            <a:pPr>
              <a:lnSpc>
                <a:spcPct val="107000"/>
              </a:lnSpc>
              <a:spcAft>
                <a:spcPts val="800"/>
              </a:spcAft>
            </a:pPr>
            <a:r>
              <a:rPr lang="en-GB" sz="1000" b="1" i="1" dirty="0">
                <a:solidFill>
                  <a:schemeClr val="accent1"/>
                </a:solidFill>
                <a:effectLst/>
                <a:latin typeface="Tahoma" panose="020B0604030504040204" pitchFamily="34" charset="0"/>
                <a:ea typeface="Tahoma" panose="020B0604030504040204" pitchFamily="34" charset="0"/>
                <a:cs typeface="Tahoma" panose="020B0604030504040204" pitchFamily="34" charset="0"/>
              </a:rPr>
              <a:t>Without these two components, it is unlikely that support provided will be aligned effectively to address areas of need or will be received and acted upon positively and productively.</a:t>
            </a:r>
            <a:endParaRPr lang="en-GB" sz="1000" b="1" i="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GB" sz="1000" b="1" i="1" dirty="0">
                <a:solidFill>
                  <a:schemeClr val="accent1"/>
                </a:solidFill>
                <a:effectLst/>
                <a:latin typeface="Tahoma" panose="020B0604030504040204" pitchFamily="34" charset="0"/>
                <a:ea typeface="Tahoma" panose="020B0604030504040204" pitchFamily="34" charset="0"/>
                <a:cs typeface="Tahoma" panose="020B0604030504040204" pitchFamily="34" charset="0"/>
              </a:rPr>
              <a:t>System leaders are expected to take full ownership of co-ordinating the support offer and delivering most of the support required. </a:t>
            </a:r>
          </a:p>
          <a:p>
            <a:pPr algn="r">
              <a:lnSpc>
                <a:spcPct val="107000"/>
              </a:lnSpc>
              <a:spcAft>
                <a:spcPts val="800"/>
              </a:spcAft>
            </a:pPr>
            <a:r>
              <a:rPr lang="en-GB" sz="1000" b="1" i="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Ref p5 DfE System Leaders TSIO Guidance 2022/23</a:t>
            </a:r>
          </a:p>
          <a:p>
            <a:pPr algn="r">
              <a:lnSpc>
                <a:spcPct val="107000"/>
              </a:lnSpc>
              <a:spcAft>
                <a:spcPts val="800"/>
              </a:spcAft>
            </a:pPr>
            <a:r>
              <a:rPr lang="en-GB" sz="1000" b="1" i="1"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hlinkClick r:id="rId3"/>
              </a:rPr>
              <a:t>https://greatheightstrust.org.uk/22-23-tsio-system-leader-materials/</a:t>
            </a:r>
            <a:endParaRPr lang="en-GB" sz="1000" b="1" i="1"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endParaRPr lang="en-GB" sz="1000" b="1" i="1"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04114F83-5243-4C20-B4CD-63973E744B76}"/>
              </a:ext>
            </a:extLst>
          </p:cNvPr>
          <p:cNvPicPr>
            <a:picLocks noChangeAspect="1"/>
          </p:cNvPicPr>
          <p:nvPr/>
        </p:nvPicPr>
        <p:blipFill>
          <a:blip r:embed="rId4"/>
          <a:stretch>
            <a:fillRect/>
          </a:stretch>
        </p:blipFill>
        <p:spPr>
          <a:xfrm>
            <a:off x="8311373" y="1614073"/>
            <a:ext cx="2961396" cy="3577702"/>
          </a:xfrm>
          <a:prstGeom prst="rect">
            <a:avLst/>
          </a:prstGeom>
          <a:ln>
            <a:solidFill>
              <a:schemeClr val="tx1"/>
            </a:solidFill>
          </a:ln>
        </p:spPr>
      </p:pic>
      <p:pic>
        <p:nvPicPr>
          <p:cNvPr id="20" name="Picture 19">
            <a:extLst>
              <a:ext uri="{FF2B5EF4-FFF2-40B4-BE49-F238E27FC236}">
                <a16:creationId xmlns:a16="http://schemas.microsoft.com/office/drawing/2014/main" id="{11B31D36-CA59-4B5B-9665-8416C4CEA6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618" y="1602462"/>
            <a:ext cx="7274511" cy="3577702"/>
          </a:xfrm>
          <a:prstGeom prst="rect">
            <a:avLst/>
          </a:prstGeom>
        </p:spPr>
      </p:pic>
      <p:sp>
        <p:nvSpPr>
          <p:cNvPr id="2" name="Title 1">
            <a:extLst>
              <a:ext uri="{FF2B5EF4-FFF2-40B4-BE49-F238E27FC236}">
                <a16:creationId xmlns:a16="http://schemas.microsoft.com/office/drawing/2014/main" id="{ECC29B7D-9D85-A26A-8258-3AEBCECCE582}"/>
              </a:ext>
            </a:extLst>
          </p:cNvPr>
          <p:cNvSpPr txBox="1">
            <a:spLocks/>
          </p:cNvSpPr>
          <p:nvPr/>
        </p:nvSpPr>
        <p:spPr>
          <a:xfrm>
            <a:off x="228482" y="189424"/>
            <a:ext cx="11619067" cy="698339"/>
          </a:xfrm>
          <a:prstGeom prst="rect">
            <a:avLst/>
          </a:prstGeom>
          <a:solidFill>
            <a:srgbClr val="002060"/>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i="1" dirty="0">
                <a:solidFill>
                  <a:schemeClr val="bg1"/>
                </a:solidFill>
                <a:latin typeface="Calibri" panose="020F0502020204030204" pitchFamily="34" charset="0"/>
                <a:ea typeface="Calibri" panose="020F0502020204030204" pitchFamily="34" charset="0"/>
                <a:cs typeface="Calibri" panose="020F0502020204030204" pitchFamily="34" charset="0"/>
              </a:rPr>
              <a:t>TSI Offer</a:t>
            </a:r>
            <a:endParaRPr lang="en-GB" sz="32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6F804B3-0B84-4402-F282-86BED905173C}"/>
              </a:ext>
            </a:extLst>
          </p:cNvPr>
          <p:cNvSpPr txBox="1"/>
          <p:nvPr/>
        </p:nvSpPr>
        <p:spPr>
          <a:xfrm>
            <a:off x="240631" y="880815"/>
            <a:ext cx="11619067" cy="230832"/>
          </a:xfrm>
          <a:prstGeom prst="rect">
            <a:avLst/>
          </a:prstGeom>
          <a:solidFill>
            <a:schemeClr val="accent2"/>
          </a:solidFill>
          <a:ln>
            <a:solidFill>
              <a:schemeClr val="accent2"/>
            </a:solidFill>
          </a:ln>
        </p:spPr>
        <p:txBody>
          <a:bodyPr wrap="square" rtlCol="0">
            <a:spAutoFit/>
          </a:bodyPr>
          <a:lstStyle/>
          <a:p>
            <a:endParaRPr lang="en-GB" sz="900" dirty="0"/>
          </a:p>
        </p:txBody>
      </p:sp>
      <p:pic>
        <p:nvPicPr>
          <p:cNvPr id="7" name="Picture 6" descr="A close up of a logo&#10;&#10;Description automatically generated">
            <a:hlinkClick r:id="rId6"/>
            <a:extLst>
              <a:ext uri="{FF2B5EF4-FFF2-40B4-BE49-F238E27FC236}">
                <a16:creationId xmlns:a16="http://schemas.microsoft.com/office/drawing/2014/main" id="{FDEEA0EE-850E-48B2-8528-A06E801328A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11905" y="239300"/>
            <a:ext cx="1344321" cy="598586"/>
          </a:xfrm>
          <a:prstGeom prst="rect">
            <a:avLst/>
          </a:prstGeom>
        </p:spPr>
      </p:pic>
    </p:spTree>
    <p:extLst>
      <p:ext uri="{BB962C8B-B14F-4D97-AF65-F5344CB8AC3E}">
        <p14:creationId xmlns:p14="http://schemas.microsoft.com/office/powerpoint/2010/main" val="3266284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C6A8-883A-B130-2A9B-5610B7F49047}"/>
              </a:ext>
            </a:extLst>
          </p:cNvPr>
          <p:cNvSpPr txBox="1">
            <a:spLocks/>
          </p:cNvSpPr>
          <p:nvPr/>
        </p:nvSpPr>
        <p:spPr>
          <a:xfrm>
            <a:off x="240631" y="171880"/>
            <a:ext cx="11619067" cy="843715"/>
          </a:xfrm>
          <a:prstGeom prst="rect">
            <a:avLst/>
          </a:prstGeom>
          <a:solidFill>
            <a:srgbClr val="002060"/>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en-US" sz="2000" b="0" u="none" strike="noStrike" cap="none" normalizeH="0" baseline="0" dirty="0">
                <a:ln>
                  <a:noFill/>
                </a:ln>
                <a:solidFill>
                  <a:schemeClr val="bg1"/>
                </a:solidFill>
                <a:effectLst/>
                <a:ea typeface="Times New Roman" panose="02020603050405020304" pitchFamily="18" charset="0"/>
                <a:cs typeface="Times New Roman" panose="02020603050405020304" pitchFamily="18" charset="0"/>
              </a:rPr>
              <a:t>Insight into the matching and the delivery role of the system leader</a:t>
            </a:r>
            <a:endParaRPr lang="en-GB" sz="2000" dirty="0"/>
          </a:p>
        </p:txBody>
      </p:sp>
      <p:sp>
        <p:nvSpPr>
          <p:cNvPr id="3" name="TextBox 2">
            <a:extLst>
              <a:ext uri="{FF2B5EF4-FFF2-40B4-BE49-F238E27FC236}">
                <a16:creationId xmlns:a16="http://schemas.microsoft.com/office/drawing/2014/main" id="{D41C2138-56CC-7109-F19A-D3225A3C6A12}"/>
              </a:ext>
            </a:extLst>
          </p:cNvPr>
          <p:cNvSpPr txBox="1"/>
          <p:nvPr/>
        </p:nvSpPr>
        <p:spPr>
          <a:xfrm>
            <a:off x="240630" y="1015595"/>
            <a:ext cx="11619067" cy="230832"/>
          </a:xfrm>
          <a:prstGeom prst="rect">
            <a:avLst/>
          </a:prstGeom>
          <a:solidFill>
            <a:schemeClr val="accent2"/>
          </a:solidFill>
          <a:ln>
            <a:solidFill>
              <a:schemeClr val="accent2"/>
            </a:solidFill>
          </a:ln>
        </p:spPr>
        <p:txBody>
          <a:bodyPr wrap="square" rtlCol="0">
            <a:spAutoFit/>
          </a:bodyPr>
          <a:lstStyle/>
          <a:p>
            <a:endParaRPr lang="en-GB" sz="900" dirty="0"/>
          </a:p>
        </p:txBody>
      </p:sp>
      <p:graphicFrame>
        <p:nvGraphicFramePr>
          <p:cNvPr id="4" name="Table 4">
            <a:extLst>
              <a:ext uri="{FF2B5EF4-FFF2-40B4-BE49-F238E27FC236}">
                <a16:creationId xmlns:a16="http://schemas.microsoft.com/office/drawing/2014/main" id="{D88EA277-12D8-D558-1709-B66DF0F5E73A}"/>
              </a:ext>
            </a:extLst>
          </p:cNvPr>
          <p:cNvGraphicFramePr>
            <a:graphicFrameLocks noGrp="1"/>
          </p:cNvGraphicFramePr>
          <p:nvPr>
            <p:extLst>
              <p:ext uri="{D42A27DB-BD31-4B8C-83A1-F6EECF244321}">
                <p14:modId xmlns:p14="http://schemas.microsoft.com/office/powerpoint/2010/main" val="1446601029"/>
              </p:ext>
            </p:extLst>
          </p:nvPr>
        </p:nvGraphicFramePr>
        <p:xfrm>
          <a:off x="240631" y="1335458"/>
          <a:ext cx="11619067" cy="5292224"/>
        </p:xfrm>
        <a:graphic>
          <a:graphicData uri="http://schemas.openxmlformats.org/drawingml/2006/table">
            <a:tbl>
              <a:tblPr firstRow="1" bandRow="1">
                <a:tableStyleId>{5C22544A-7EE6-4342-B048-85BDC9FD1C3A}</a:tableStyleId>
              </a:tblPr>
              <a:tblGrid>
                <a:gridCol w="11619067">
                  <a:extLst>
                    <a:ext uri="{9D8B030D-6E8A-4147-A177-3AD203B41FA5}">
                      <a16:colId xmlns:a16="http://schemas.microsoft.com/office/drawing/2014/main" val="1789477596"/>
                    </a:ext>
                  </a:extLst>
                </a:gridCol>
              </a:tblGrid>
              <a:tr h="52922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4240894600"/>
                  </a:ext>
                </a:extLst>
              </a:tr>
            </a:tbl>
          </a:graphicData>
        </a:graphic>
      </p:graphicFrame>
      <p:pic>
        <p:nvPicPr>
          <p:cNvPr id="8" name="Picture 7">
            <a:extLst>
              <a:ext uri="{FF2B5EF4-FFF2-40B4-BE49-F238E27FC236}">
                <a16:creationId xmlns:a16="http://schemas.microsoft.com/office/drawing/2014/main" id="{033A2E0D-5C24-4DA5-B81F-7570806A5E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302" y="1438463"/>
            <a:ext cx="3252681" cy="4674593"/>
          </a:xfrm>
          <a:prstGeom prst="rect">
            <a:avLst/>
          </a:prstGeom>
        </p:spPr>
      </p:pic>
      <p:sp>
        <p:nvSpPr>
          <p:cNvPr id="9" name="TextBox 8">
            <a:extLst>
              <a:ext uri="{FF2B5EF4-FFF2-40B4-BE49-F238E27FC236}">
                <a16:creationId xmlns:a16="http://schemas.microsoft.com/office/drawing/2014/main" id="{388D6856-1A88-4EDC-BA40-B82FC42BA6F2}"/>
              </a:ext>
            </a:extLst>
          </p:cNvPr>
          <p:cNvSpPr txBox="1"/>
          <p:nvPr/>
        </p:nvSpPr>
        <p:spPr>
          <a:xfrm>
            <a:off x="447886" y="6240883"/>
            <a:ext cx="6773663" cy="338554"/>
          </a:xfrm>
          <a:prstGeom prst="rect">
            <a:avLst/>
          </a:prstGeom>
          <a:noFill/>
        </p:spPr>
        <p:txBody>
          <a:bodyPr wrap="square" rtlCol="0">
            <a:spAutoFit/>
          </a:bodyPr>
          <a:lstStyle/>
          <a:p>
            <a:r>
              <a:rPr lang="en-US" sz="1600" dirty="0"/>
              <a:t>Pages 10-12 in the System Leader Guidance identifies the matching process</a:t>
            </a:r>
            <a:endParaRPr lang="en-GB" sz="1600" dirty="0"/>
          </a:p>
        </p:txBody>
      </p:sp>
      <p:pic>
        <p:nvPicPr>
          <p:cNvPr id="10" name="Picture 9">
            <a:extLst>
              <a:ext uri="{FF2B5EF4-FFF2-40B4-BE49-F238E27FC236}">
                <a16:creationId xmlns:a16="http://schemas.microsoft.com/office/drawing/2014/main" id="{1E111385-EBDE-402D-8DB4-8FE4EBD47671}"/>
              </a:ext>
            </a:extLst>
          </p:cNvPr>
          <p:cNvPicPr>
            <a:picLocks noChangeAspect="1"/>
          </p:cNvPicPr>
          <p:nvPr/>
        </p:nvPicPr>
        <p:blipFill>
          <a:blip r:embed="rId4"/>
          <a:stretch>
            <a:fillRect/>
          </a:stretch>
        </p:blipFill>
        <p:spPr>
          <a:xfrm>
            <a:off x="3227054" y="2196773"/>
            <a:ext cx="2089437" cy="2403555"/>
          </a:xfrm>
          <a:prstGeom prst="rect">
            <a:avLst/>
          </a:prstGeom>
          <a:ln>
            <a:solidFill>
              <a:schemeClr val="tx1"/>
            </a:solidFill>
          </a:ln>
        </p:spPr>
      </p:pic>
      <p:pic>
        <p:nvPicPr>
          <p:cNvPr id="11" name="Picture 10" descr="A close up of a logo&#10;&#10;Description automatically generated">
            <a:hlinkClick r:id="rId5"/>
            <a:extLst>
              <a:ext uri="{FF2B5EF4-FFF2-40B4-BE49-F238E27FC236}">
                <a16:creationId xmlns:a16="http://schemas.microsoft.com/office/drawing/2014/main" id="{150522AA-A807-4E7B-86C5-0B993DF03C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20783" y="224973"/>
            <a:ext cx="1344321" cy="598586"/>
          </a:xfrm>
          <a:prstGeom prst="rect">
            <a:avLst/>
          </a:prstGeom>
        </p:spPr>
      </p:pic>
      <p:pic>
        <p:nvPicPr>
          <p:cNvPr id="7" name="Picture 6" descr="A screenshot of a white background&#10;&#10;Description automatically generated">
            <a:hlinkClick r:id="rId7"/>
            <a:extLst>
              <a:ext uri="{FF2B5EF4-FFF2-40B4-BE49-F238E27FC236}">
                <a16:creationId xmlns:a16="http://schemas.microsoft.com/office/drawing/2014/main" id="{48CCC170-5646-140E-3716-438AE79203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6770" y="2090142"/>
            <a:ext cx="3019262" cy="2783243"/>
          </a:xfrm>
          <a:prstGeom prst="rect">
            <a:avLst/>
          </a:prstGeom>
        </p:spPr>
      </p:pic>
      <p:pic>
        <p:nvPicPr>
          <p:cNvPr id="14" name="Picture 13" descr="A screenshot of a list of names&#10;&#10;Description automatically generated">
            <a:hlinkClick r:id="rId9"/>
            <a:extLst>
              <a:ext uri="{FF2B5EF4-FFF2-40B4-BE49-F238E27FC236}">
                <a16:creationId xmlns:a16="http://schemas.microsoft.com/office/drawing/2014/main" id="{326C584F-42C2-D24A-76AA-A80D538510A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54543" y="2089260"/>
            <a:ext cx="3173461" cy="2783243"/>
          </a:xfrm>
          <a:prstGeom prst="rect">
            <a:avLst/>
          </a:prstGeom>
        </p:spPr>
      </p:pic>
    </p:spTree>
    <p:extLst>
      <p:ext uri="{BB962C8B-B14F-4D97-AF65-F5344CB8AC3E}">
        <p14:creationId xmlns:p14="http://schemas.microsoft.com/office/powerpoint/2010/main" val="3473004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720</TotalTime>
  <Words>2915</Words>
  <Application>Microsoft Office PowerPoint</Application>
  <PresentationFormat>Widescreen</PresentationFormat>
  <Paragraphs>382</Paragraphs>
  <Slides>41</Slides>
  <Notes>41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Arial</vt:lpstr>
      <vt:lpstr>Bodoni MT</vt:lpstr>
      <vt:lpstr>Bradley Hand ITC</vt:lpstr>
      <vt:lpstr>Calibri</vt:lpstr>
      <vt:lpstr>Calibri Light</vt:lpstr>
      <vt:lpstr>Courier New</vt:lpstr>
      <vt:lpstr>Georgia</vt:lpstr>
      <vt:lpstr>Montserrat</vt:lpstr>
      <vt:lpstr>Open Sans</vt:lpstr>
      <vt:lpstr>Symbol</vt:lpstr>
      <vt:lpstr>Tahoma</vt:lpstr>
      <vt:lpstr>Times New Roman</vt:lpstr>
      <vt:lpstr>Wingdings</vt:lpstr>
      <vt:lpstr>Office Theme</vt:lpstr>
      <vt:lpstr>Trust and school improvement support 2022 to 2023 academic year including 2023/24 delivery    </vt:lpstr>
      <vt:lpstr>The session will explain more about the TSIO offer by covering:</vt:lpstr>
      <vt:lpstr>Unconferencing … Sharing your capacity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Planning your delivery …</vt:lpstr>
      <vt:lpstr>PowerPoint Presentation</vt:lpstr>
      <vt:lpstr>PowerPoint Presentation</vt:lpstr>
      <vt:lpstr>PowerPoint Presentation</vt:lpstr>
      <vt:lpstr>Feedback…</vt:lpstr>
      <vt:lpstr>PowerPoint Presentation</vt:lpstr>
      <vt:lpstr>PowerPoint Presentation</vt:lpstr>
      <vt:lpstr>English Hubs Programme priorities </vt:lpstr>
      <vt:lpstr>PowerPoint Presentation</vt:lpstr>
      <vt:lpstr>PowerPoint Presentation</vt:lpstr>
      <vt:lpstr>PowerPoint Presentation</vt:lpstr>
      <vt:lpstr>National Tutor Programme… updates &amp;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Feedback…</vt:lpstr>
      <vt:lpstr>PowerPoint Presentation</vt:lpstr>
      <vt:lpstr>PowerPoint Presentation</vt:lpstr>
      <vt:lpstr>PowerPoint Presentation</vt:lpstr>
      <vt:lpstr>PowerPoint Presentation</vt:lpstr>
      <vt:lpstr>PowerPoint Presentation</vt:lpstr>
      <vt:lpstr>PowerPoint Presentation</vt:lpstr>
      <vt:lpstr>National Leaders of Education: newly recruited for 2022/23  National leaders of education: a guide for potential applicants - GOV.UK (www.gov.uk)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 and school improvement support for the 2022 to 2023 academic year   Guidance for system leaders and maths hubs 25/01/2023</dc:title>
  <dc:creator>T Mason</dc:creator>
  <cp:lastModifiedBy>J Pascall</cp:lastModifiedBy>
  <cp:revision>42</cp:revision>
  <dcterms:created xsi:type="dcterms:W3CDTF">2023-06-21T09:07:01Z</dcterms:created>
  <dcterms:modified xsi:type="dcterms:W3CDTF">2023-07-13T10:54:37Z</dcterms:modified>
</cp:coreProperties>
</file>